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sldIdLst>
    <p:sldId id="256" r:id="rId2"/>
    <p:sldId id="298" r:id="rId3"/>
    <p:sldId id="259" r:id="rId4"/>
    <p:sldId id="282" r:id="rId5"/>
    <p:sldId id="281" r:id="rId6"/>
    <p:sldId id="315" r:id="rId7"/>
    <p:sldId id="262" r:id="rId8"/>
    <p:sldId id="274" r:id="rId9"/>
    <p:sldId id="304" r:id="rId10"/>
    <p:sldId id="316" r:id="rId11"/>
    <p:sldId id="279" r:id="rId12"/>
    <p:sldId id="309" r:id="rId13"/>
    <p:sldId id="310" r:id="rId14"/>
    <p:sldId id="326" r:id="rId15"/>
    <p:sldId id="327" r:id="rId16"/>
    <p:sldId id="323" r:id="rId17"/>
    <p:sldId id="324" r:id="rId18"/>
    <p:sldId id="318" r:id="rId19"/>
    <p:sldId id="328" r:id="rId20"/>
    <p:sldId id="329" r:id="rId21"/>
    <p:sldId id="321" r:id="rId22"/>
    <p:sldId id="320" r:id="rId23"/>
    <p:sldId id="311" r:id="rId24"/>
    <p:sldId id="312" r:id="rId25"/>
    <p:sldId id="295" r:id="rId26"/>
    <p:sldId id="296" r:id="rId27"/>
    <p:sldId id="291"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8EC20E35-A176-4012-BC5E-935CFFF8708E}" styleName="中度样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82" autoAdjust="0"/>
    <p:restoredTop sz="94660"/>
  </p:normalViewPr>
  <p:slideViewPr>
    <p:cSldViewPr snapToGrid="0">
      <p:cViewPr varScale="1">
        <p:scale>
          <a:sx n="99" d="100"/>
          <a:sy n="99" d="100"/>
        </p:scale>
        <p:origin x="568"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112A56-3266-462E-9A7D-2F8A956380F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DB0D88F2-6994-4404-A6AB-3DF15822B317}">
      <dgm:prSet/>
      <dgm:spPr/>
      <dgm:t>
        <a:bodyPr/>
        <a:lstStyle/>
        <a:p>
          <a:r>
            <a:rPr lang="en-US"/>
            <a:t>Literature Review</a:t>
          </a:r>
        </a:p>
      </dgm:t>
    </dgm:pt>
    <dgm:pt modelId="{8B16169A-12DD-4912-B09C-5FD18838B6E7}" type="parTrans" cxnId="{3C9BF9DE-4941-4D78-AC65-CB0E03C735C2}">
      <dgm:prSet/>
      <dgm:spPr/>
      <dgm:t>
        <a:bodyPr/>
        <a:lstStyle/>
        <a:p>
          <a:endParaRPr lang="en-US"/>
        </a:p>
      </dgm:t>
    </dgm:pt>
    <dgm:pt modelId="{76C4BEC4-1A45-4D13-BC81-0514341B609D}" type="sibTrans" cxnId="{3C9BF9DE-4941-4D78-AC65-CB0E03C735C2}">
      <dgm:prSet/>
      <dgm:spPr/>
      <dgm:t>
        <a:bodyPr/>
        <a:lstStyle/>
        <a:p>
          <a:endParaRPr lang="en-US"/>
        </a:p>
      </dgm:t>
    </dgm:pt>
    <dgm:pt modelId="{6546F7FC-7CF3-40DF-B908-EBDDD4762EB9}">
      <dgm:prSet/>
      <dgm:spPr/>
      <dgm:t>
        <a:bodyPr/>
        <a:lstStyle/>
        <a:p>
          <a:r>
            <a:rPr lang="en-US" dirty="0"/>
            <a:t>User Requirement Gathering</a:t>
          </a:r>
        </a:p>
      </dgm:t>
    </dgm:pt>
    <dgm:pt modelId="{53AA806C-A0DB-457A-9E1B-A1105FC1531E}" type="parTrans" cxnId="{CD3BB660-3D0B-432D-BC77-6CA795B34908}">
      <dgm:prSet/>
      <dgm:spPr/>
      <dgm:t>
        <a:bodyPr/>
        <a:lstStyle/>
        <a:p>
          <a:endParaRPr lang="en-US"/>
        </a:p>
      </dgm:t>
    </dgm:pt>
    <dgm:pt modelId="{78403128-8AAE-48CA-86C0-D22360FB74DD}" type="sibTrans" cxnId="{CD3BB660-3D0B-432D-BC77-6CA795B34908}">
      <dgm:prSet/>
      <dgm:spPr/>
      <dgm:t>
        <a:bodyPr/>
        <a:lstStyle/>
        <a:p>
          <a:endParaRPr lang="en-US"/>
        </a:p>
      </dgm:t>
    </dgm:pt>
    <dgm:pt modelId="{CD20B494-359B-4EB4-B98B-62E19383E617}">
      <dgm:prSet/>
      <dgm:spPr/>
      <dgm:t>
        <a:bodyPr/>
        <a:lstStyle/>
        <a:p>
          <a:r>
            <a:rPr lang="en-US" dirty="0"/>
            <a:t>SDLC Waterfall Model</a:t>
          </a:r>
        </a:p>
      </dgm:t>
    </dgm:pt>
    <dgm:pt modelId="{62D69CB9-FF8B-4AE8-BD4C-FD895ED5564B}" type="parTrans" cxnId="{CE82BA06-47B9-42FA-8022-84F4C74F16E5}">
      <dgm:prSet/>
      <dgm:spPr/>
      <dgm:t>
        <a:bodyPr/>
        <a:lstStyle/>
        <a:p>
          <a:endParaRPr lang="en-US"/>
        </a:p>
      </dgm:t>
    </dgm:pt>
    <dgm:pt modelId="{19994578-408D-412F-A721-5AC1BDB835C0}" type="sibTrans" cxnId="{CE82BA06-47B9-42FA-8022-84F4C74F16E5}">
      <dgm:prSet/>
      <dgm:spPr/>
      <dgm:t>
        <a:bodyPr/>
        <a:lstStyle/>
        <a:p>
          <a:endParaRPr lang="en-US"/>
        </a:p>
      </dgm:t>
    </dgm:pt>
    <dgm:pt modelId="{AE4417DE-DD5E-41D0-ABBC-2624B04048F8}">
      <dgm:prSet/>
      <dgm:spPr/>
      <dgm:t>
        <a:bodyPr/>
        <a:lstStyle/>
        <a:p>
          <a:r>
            <a:rPr lang="en-US" dirty="0"/>
            <a:t>User Acceptance Test</a:t>
          </a:r>
        </a:p>
      </dgm:t>
    </dgm:pt>
    <dgm:pt modelId="{A77E3276-14D4-4CB3-898A-02C95C8D27F7}" type="parTrans" cxnId="{B4A752EF-8AE9-4EF6-8A95-ECCE54520E86}">
      <dgm:prSet/>
      <dgm:spPr/>
      <dgm:t>
        <a:bodyPr/>
        <a:lstStyle/>
        <a:p>
          <a:endParaRPr lang="en-US"/>
        </a:p>
      </dgm:t>
    </dgm:pt>
    <dgm:pt modelId="{08CF2787-907C-4A1C-8621-0AC7415D0689}" type="sibTrans" cxnId="{B4A752EF-8AE9-4EF6-8A95-ECCE54520E86}">
      <dgm:prSet/>
      <dgm:spPr/>
      <dgm:t>
        <a:bodyPr/>
        <a:lstStyle/>
        <a:p>
          <a:endParaRPr lang="en-US"/>
        </a:p>
      </dgm:t>
    </dgm:pt>
    <dgm:pt modelId="{DD011088-F61F-4213-B19F-B700F72527E4}" type="pres">
      <dgm:prSet presAssocID="{7F112A56-3266-462E-9A7D-2F8A956380F8}" presName="linear" presStyleCnt="0">
        <dgm:presLayoutVars>
          <dgm:animLvl val="lvl"/>
          <dgm:resizeHandles val="exact"/>
        </dgm:presLayoutVars>
      </dgm:prSet>
      <dgm:spPr/>
    </dgm:pt>
    <dgm:pt modelId="{DA2D9636-2D61-4A48-B4BF-147B040358EC}" type="pres">
      <dgm:prSet presAssocID="{DB0D88F2-6994-4404-A6AB-3DF15822B317}" presName="parentText" presStyleLbl="node1" presStyleIdx="0" presStyleCnt="4">
        <dgm:presLayoutVars>
          <dgm:chMax val="0"/>
          <dgm:bulletEnabled val="1"/>
        </dgm:presLayoutVars>
      </dgm:prSet>
      <dgm:spPr/>
    </dgm:pt>
    <dgm:pt modelId="{7C88A4A7-8CB4-44DB-B0D4-E9AE827AFE44}" type="pres">
      <dgm:prSet presAssocID="{76C4BEC4-1A45-4D13-BC81-0514341B609D}" presName="spacer" presStyleCnt="0"/>
      <dgm:spPr/>
    </dgm:pt>
    <dgm:pt modelId="{BC0EEF79-1FE8-44C9-AF48-F07FC6BCA539}" type="pres">
      <dgm:prSet presAssocID="{6546F7FC-7CF3-40DF-B908-EBDDD4762EB9}" presName="parentText" presStyleLbl="node1" presStyleIdx="1" presStyleCnt="4">
        <dgm:presLayoutVars>
          <dgm:chMax val="0"/>
          <dgm:bulletEnabled val="1"/>
        </dgm:presLayoutVars>
      </dgm:prSet>
      <dgm:spPr/>
    </dgm:pt>
    <dgm:pt modelId="{BDCBDCC5-1CA0-4D58-AEAC-C4BE779E31D9}" type="pres">
      <dgm:prSet presAssocID="{78403128-8AAE-48CA-86C0-D22360FB74DD}" presName="spacer" presStyleCnt="0"/>
      <dgm:spPr/>
    </dgm:pt>
    <dgm:pt modelId="{BCB28D0B-66D5-4F51-8009-4477ADF56392}" type="pres">
      <dgm:prSet presAssocID="{CD20B494-359B-4EB4-B98B-62E19383E617}" presName="parentText" presStyleLbl="node1" presStyleIdx="2" presStyleCnt="4">
        <dgm:presLayoutVars>
          <dgm:chMax val="0"/>
          <dgm:bulletEnabled val="1"/>
        </dgm:presLayoutVars>
      </dgm:prSet>
      <dgm:spPr/>
    </dgm:pt>
    <dgm:pt modelId="{4FC80B29-1527-4007-8935-1D576F475C07}" type="pres">
      <dgm:prSet presAssocID="{19994578-408D-412F-A721-5AC1BDB835C0}" presName="spacer" presStyleCnt="0"/>
      <dgm:spPr/>
    </dgm:pt>
    <dgm:pt modelId="{68F85180-6AC9-44A2-A773-241E04A23FCD}" type="pres">
      <dgm:prSet presAssocID="{AE4417DE-DD5E-41D0-ABBC-2624B04048F8}" presName="parentText" presStyleLbl="node1" presStyleIdx="3" presStyleCnt="4">
        <dgm:presLayoutVars>
          <dgm:chMax val="0"/>
          <dgm:bulletEnabled val="1"/>
        </dgm:presLayoutVars>
      </dgm:prSet>
      <dgm:spPr/>
    </dgm:pt>
  </dgm:ptLst>
  <dgm:cxnLst>
    <dgm:cxn modelId="{CE82BA06-47B9-42FA-8022-84F4C74F16E5}" srcId="{7F112A56-3266-462E-9A7D-2F8A956380F8}" destId="{CD20B494-359B-4EB4-B98B-62E19383E617}" srcOrd="2" destOrd="0" parTransId="{62D69CB9-FF8B-4AE8-BD4C-FD895ED5564B}" sibTransId="{19994578-408D-412F-A721-5AC1BDB835C0}"/>
    <dgm:cxn modelId="{C3DDB539-AE4C-409F-93EC-2E73E7030380}" type="presOf" srcId="{DB0D88F2-6994-4404-A6AB-3DF15822B317}" destId="{DA2D9636-2D61-4A48-B4BF-147B040358EC}" srcOrd="0" destOrd="0" presId="urn:microsoft.com/office/officeart/2005/8/layout/vList2"/>
    <dgm:cxn modelId="{CD3BB660-3D0B-432D-BC77-6CA795B34908}" srcId="{7F112A56-3266-462E-9A7D-2F8A956380F8}" destId="{6546F7FC-7CF3-40DF-B908-EBDDD4762EB9}" srcOrd="1" destOrd="0" parTransId="{53AA806C-A0DB-457A-9E1B-A1105FC1531E}" sibTransId="{78403128-8AAE-48CA-86C0-D22360FB74DD}"/>
    <dgm:cxn modelId="{F3263E5A-2928-4B83-ACE4-7C8360D75132}" type="presOf" srcId="{CD20B494-359B-4EB4-B98B-62E19383E617}" destId="{BCB28D0B-66D5-4F51-8009-4477ADF56392}" srcOrd="0" destOrd="0" presId="urn:microsoft.com/office/officeart/2005/8/layout/vList2"/>
    <dgm:cxn modelId="{88DA699E-BD40-4338-8156-057586353D38}" type="presOf" srcId="{6546F7FC-7CF3-40DF-B908-EBDDD4762EB9}" destId="{BC0EEF79-1FE8-44C9-AF48-F07FC6BCA539}" srcOrd="0" destOrd="0" presId="urn:microsoft.com/office/officeart/2005/8/layout/vList2"/>
    <dgm:cxn modelId="{F951E8C0-C5F7-43F0-949D-68D0D7A38590}" type="presOf" srcId="{AE4417DE-DD5E-41D0-ABBC-2624B04048F8}" destId="{68F85180-6AC9-44A2-A773-241E04A23FCD}" srcOrd="0" destOrd="0" presId="urn:microsoft.com/office/officeart/2005/8/layout/vList2"/>
    <dgm:cxn modelId="{82780ECA-5525-4926-9AD4-E681303A8D79}" type="presOf" srcId="{7F112A56-3266-462E-9A7D-2F8A956380F8}" destId="{DD011088-F61F-4213-B19F-B700F72527E4}" srcOrd="0" destOrd="0" presId="urn:microsoft.com/office/officeart/2005/8/layout/vList2"/>
    <dgm:cxn modelId="{3C9BF9DE-4941-4D78-AC65-CB0E03C735C2}" srcId="{7F112A56-3266-462E-9A7D-2F8A956380F8}" destId="{DB0D88F2-6994-4404-A6AB-3DF15822B317}" srcOrd="0" destOrd="0" parTransId="{8B16169A-12DD-4912-B09C-5FD18838B6E7}" sibTransId="{76C4BEC4-1A45-4D13-BC81-0514341B609D}"/>
    <dgm:cxn modelId="{B4A752EF-8AE9-4EF6-8A95-ECCE54520E86}" srcId="{7F112A56-3266-462E-9A7D-2F8A956380F8}" destId="{AE4417DE-DD5E-41D0-ABBC-2624B04048F8}" srcOrd="3" destOrd="0" parTransId="{A77E3276-14D4-4CB3-898A-02C95C8D27F7}" sibTransId="{08CF2787-907C-4A1C-8621-0AC7415D0689}"/>
    <dgm:cxn modelId="{6CD6FD6A-8282-4904-A066-EBEC33A3F25A}" type="presParOf" srcId="{DD011088-F61F-4213-B19F-B700F72527E4}" destId="{DA2D9636-2D61-4A48-B4BF-147B040358EC}" srcOrd="0" destOrd="0" presId="urn:microsoft.com/office/officeart/2005/8/layout/vList2"/>
    <dgm:cxn modelId="{427F4459-7FA6-4EE4-ABBB-8A1D776BDDA0}" type="presParOf" srcId="{DD011088-F61F-4213-B19F-B700F72527E4}" destId="{7C88A4A7-8CB4-44DB-B0D4-E9AE827AFE44}" srcOrd="1" destOrd="0" presId="urn:microsoft.com/office/officeart/2005/8/layout/vList2"/>
    <dgm:cxn modelId="{2EE022CB-412D-471E-BAF2-4BBBA4BDA1BB}" type="presParOf" srcId="{DD011088-F61F-4213-B19F-B700F72527E4}" destId="{BC0EEF79-1FE8-44C9-AF48-F07FC6BCA539}" srcOrd="2" destOrd="0" presId="urn:microsoft.com/office/officeart/2005/8/layout/vList2"/>
    <dgm:cxn modelId="{1DCEA386-3063-4D0E-B9FE-E6C83ED18C44}" type="presParOf" srcId="{DD011088-F61F-4213-B19F-B700F72527E4}" destId="{BDCBDCC5-1CA0-4D58-AEAC-C4BE779E31D9}" srcOrd="3" destOrd="0" presId="urn:microsoft.com/office/officeart/2005/8/layout/vList2"/>
    <dgm:cxn modelId="{5FD6FA4B-8346-4BBB-9723-BB7926F7C582}" type="presParOf" srcId="{DD011088-F61F-4213-B19F-B700F72527E4}" destId="{BCB28D0B-66D5-4F51-8009-4477ADF56392}" srcOrd="4" destOrd="0" presId="urn:microsoft.com/office/officeart/2005/8/layout/vList2"/>
    <dgm:cxn modelId="{0FB03D65-FC03-4134-B3A5-5B50DFA172C1}" type="presParOf" srcId="{DD011088-F61F-4213-B19F-B700F72527E4}" destId="{4FC80B29-1527-4007-8935-1D576F475C07}" srcOrd="5" destOrd="0" presId="urn:microsoft.com/office/officeart/2005/8/layout/vList2"/>
    <dgm:cxn modelId="{F5DD2A5F-9E4C-42CA-9BC0-8E2C4C1F2906}" type="presParOf" srcId="{DD011088-F61F-4213-B19F-B700F72527E4}" destId="{68F85180-6AC9-44A2-A773-241E04A23FCD}"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703F328-8521-4FAB-943A-BC1FE6D1B539}"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63B1047E-BD6C-426D-94B9-0D16156743EB}">
      <dgm:prSet/>
      <dgm:spPr/>
      <dgm:t>
        <a:bodyPr/>
        <a:lstStyle/>
        <a:p>
          <a:r>
            <a:rPr lang="en-US"/>
            <a:t>Requirement Analysis</a:t>
          </a:r>
        </a:p>
      </dgm:t>
    </dgm:pt>
    <dgm:pt modelId="{B8B35FDE-5E6F-4013-8B3F-1DF5F651F0BF}" type="parTrans" cxnId="{70D02C3C-2140-401D-8396-9742F6EFB4B4}">
      <dgm:prSet/>
      <dgm:spPr/>
      <dgm:t>
        <a:bodyPr/>
        <a:lstStyle/>
        <a:p>
          <a:endParaRPr lang="en-US"/>
        </a:p>
      </dgm:t>
    </dgm:pt>
    <dgm:pt modelId="{9B5FF1CF-24F2-4C8A-8D3B-C7AA8022564D}" type="sibTrans" cxnId="{70D02C3C-2140-401D-8396-9742F6EFB4B4}">
      <dgm:prSet/>
      <dgm:spPr/>
      <dgm:t>
        <a:bodyPr/>
        <a:lstStyle/>
        <a:p>
          <a:endParaRPr lang="en-US"/>
        </a:p>
      </dgm:t>
    </dgm:pt>
    <dgm:pt modelId="{48A2F75C-2B2B-48B8-AC62-BBB0EF77AE69}">
      <dgm:prSet/>
      <dgm:spPr/>
      <dgm:t>
        <a:bodyPr/>
        <a:lstStyle/>
        <a:p>
          <a:r>
            <a:rPr lang="en-US"/>
            <a:t>System Design</a:t>
          </a:r>
        </a:p>
      </dgm:t>
    </dgm:pt>
    <dgm:pt modelId="{2505944A-7C49-4556-93FC-A5F9D717B33B}" type="parTrans" cxnId="{5DF94A80-ADFE-45B5-8A03-9AFD2E545BF6}">
      <dgm:prSet/>
      <dgm:spPr/>
      <dgm:t>
        <a:bodyPr/>
        <a:lstStyle/>
        <a:p>
          <a:endParaRPr lang="en-US"/>
        </a:p>
      </dgm:t>
    </dgm:pt>
    <dgm:pt modelId="{3ED43FEA-F30E-4327-8EA1-E3BC52B3C313}" type="sibTrans" cxnId="{5DF94A80-ADFE-45B5-8A03-9AFD2E545BF6}">
      <dgm:prSet/>
      <dgm:spPr/>
      <dgm:t>
        <a:bodyPr/>
        <a:lstStyle/>
        <a:p>
          <a:endParaRPr lang="en-US"/>
        </a:p>
      </dgm:t>
    </dgm:pt>
    <dgm:pt modelId="{CB2C02F7-11DC-4FAE-BEA3-4105A6216206}">
      <dgm:prSet/>
      <dgm:spPr/>
      <dgm:t>
        <a:bodyPr/>
        <a:lstStyle/>
        <a:p>
          <a:r>
            <a:rPr lang="en-US"/>
            <a:t>Implementation</a:t>
          </a:r>
        </a:p>
      </dgm:t>
    </dgm:pt>
    <dgm:pt modelId="{C5E25B89-8D85-41C9-B25C-6B01C90A809B}" type="parTrans" cxnId="{6FB52754-582D-4BF8-896B-65D89AEB31AF}">
      <dgm:prSet/>
      <dgm:spPr/>
      <dgm:t>
        <a:bodyPr/>
        <a:lstStyle/>
        <a:p>
          <a:endParaRPr lang="en-US"/>
        </a:p>
      </dgm:t>
    </dgm:pt>
    <dgm:pt modelId="{6E5307E6-3A95-448D-ABE4-7145D1531387}" type="sibTrans" cxnId="{6FB52754-582D-4BF8-896B-65D89AEB31AF}">
      <dgm:prSet/>
      <dgm:spPr/>
      <dgm:t>
        <a:bodyPr/>
        <a:lstStyle/>
        <a:p>
          <a:endParaRPr lang="en-US"/>
        </a:p>
      </dgm:t>
    </dgm:pt>
    <dgm:pt modelId="{EDF12D0E-59BD-4F1C-B311-B3B7DAE57B2A}">
      <dgm:prSet/>
      <dgm:spPr/>
      <dgm:t>
        <a:bodyPr/>
        <a:lstStyle/>
        <a:p>
          <a:r>
            <a:rPr lang="en-US"/>
            <a:t>Testing</a:t>
          </a:r>
        </a:p>
      </dgm:t>
    </dgm:pt>
    <dgm:pt modelId="{85E93559-7816-49D8-B37F-581F26943E10}" type="parTrans" cxnId="{9CE67D67-F18C-4C36-86F2-D00470B05732}">
      <dgm:prSet/>
      <dgm:spPr/>
      <dgm:t>
        <a:bodyPr/>
        <a:lstStyle/>
        <a:p>
          <a:endParaRPr lang="en-US"/>
        </a:p>
      </dgm:t>
    </dgm:pt>
    <dgm:pt modelId="{39DEAFD4-0305-4A8D-8F3B-5B816BE4E5B3}" type="sibTrans" cxnId="{9CE67D67-F18C-4C36-86F2-D00470B05732}">
      <dgm:prSet/>
      <dgm:spPr/>
      <dgm:t>
        <a:bodyPr/>
        <a:lstStyle/>
        <a:p>
          <a:endParaRPr lang="en-US"/>
        </a:p>
      </dgm:t>
    </dgm:pt>
    <dgm:pt modelId="{F8A0F59D-00EE-4D52-A6BD-6B998AA0D100}">
      <dgm:prSet/>
      <dgm:spPr/>
      <dgm:t>
        <a:bodyPr/>
        <a:lstStyle/>
        <a:p>
          <a:r>
            <a:rPr lang="en-US"/>
            <a:t>Deployment</a:t>
          </a:r>
        </a:p>
      </dgm:t>
    </dgm:pt>
    <dgm:pt modelId="{A24DFD3B-D0C9-4DF6-B58E-2E2C45908189}" type="parTrans" cxnId="{69B13946-32FF-4C9C-B82C-BE78D5D6178D}">
      <dgm:prSet/>
      <dgm:spPr/>
      <dgm:t>
        <a:bodyPr/>
        <a:lstStyle/>
        <a:p>
          <a:endParaRPr lang="en-US"/>
        </a:p>
      </dgm:t>
    </dgm:pt>
    <dgm:pt modelId="{457BC4C7-7089-482C-BDB5-BCF4604DD696}" type="sibTrans" cxnId="{69B13946-32FF-4C9C-B82C-BE78D5D6178D}">
      <dgm:prSet/>
      <dgm:spPr/>
      <dgm:t>
        <a:bodyPr/>
        <a:lstStyle/>
        <a:p>
          <a:endParaRPr lang="en-US"/>
        </a:p>
      </dgm:t>
    </dgm:pt>
    <dgm:pt modelId="{85DC47C0-013B-4A92-B3EC-A1F7DC0E1A3B}">
      <dgm:prSet/>
      <dgm:spPr/>
      <dgm:t>
        <a:bodyPr/>
        <a:lstStyle/>
        <a:p>
          <a:r>
            <a:rPr lang="en-US"/>
            <a:t>Maintenance</a:t>
          </a:r>
        </a:p>
      </dgm:t>
    </dgm:pt>
    <dgm:pt modelId="{3229083E-87E3-4AB7-AD82-110538C42E5E}" type="parTrans" cxnId="{FF00865B-7DE3-404A-A93D-D8CDE1528A7C}">
      <dgm:prSet/>
      <dgm:spPr/>
      <dgm:t>
        <a:bodyPr/>
        <a:lstStyle/>
        <a:p>
          <a:endParaRPr lang="en-US"/>
        </a:p>
      </dgm:t>
    </dgm:pt>
    <dgm:pt modelId="{13775847-1817-4824-91A5-4EAD39BCA169}" type="sibTrans" cxnId="{FF00865B-7DE3-404A-A93D-D8CDE1528A7C}">
      <dgm:prSet/>
      <dgm:spPr/>
      <dgm:t>
        <a:bodyPr/>
        <a:lstStyle/>
        <a:p>
          <a:endParaRPr lang="en-US"/>
        </a:p>
      </dgm:t>
    </dgm:pt>
    <dgm:pt modelId="{4038F3EC-DC82-4D32-B6AF-D0B64FE1B833}" type="pres">
      <dgm:prSet presAssocID="{0703F328-8521-4FAB-943A-BC1FE6D1B539}" presName="diagram" presStyleCnt="0">
        <dgm:presLayoutVars>
          <dgm:dir/>
          <dgm:resizeHandles val="exact"/>
        </dgm:presLayoutVars>
      </dgm:prSet>
      <dgm:spPr/>
    </dgm:pt>
    <dgm:pt modelId="{B147AD9B-F784-4D12-BC50-0FE28F4BDCA8}" type="pres">
      <dgm:prSet presAssocID="{63B1047E-BD6C-426D-94B9-0D16156743EB}" presName="node" presStyleLbl="node1" presStyleIdx="0" presStyleCnt="6">
        <dgm:presLayoutVars>
          <dgm:bulletEnabled val="1"/>
        </dgm:presLayoutVars>
      </dgm:prSet>
      <dgm:spPr/>
    </dgm:pt>
    <dgm:pt modelId="{49A142BF-6501-46B6-ADB0-111FDB786E8B}" type="pres">
      <dgm:prSet presAssocID="{9B5FF1CF-24F2-4C8A-8D3B-C7AA8022564D}" presName="sibTrans" presStyleCnt="0"/>
      <dgm:spPr/>
    </dgm:pt>
    <dgm:pt modelId="{CC559859-3D41-48CE-A2B3-B959A22F68BE}" type="pres">
      <dgm:prSet presAssocID="{48A2F75C-2B2B-48B8-AC62-BBB0EF77AE69}" presName="node" presStyleLbl="node1" presStyleIdx="1" presStyleCnt="6">
        <dgm:presLayoutVars>
          <dgm:bulletEnabled val="1"/>
        </dgm:presLayoutVars>
      </dgm:prSet>
      <dgm:spPr/>
    </dgm:pt>
    <dgm:pt modelId="{2BE253E9-F363-4065-BA34-0ED55A9C824B}" type="pres">
      <dgm:prSet presAssocID="{3ED43FEA-F30E-4327-8EA1-E3BC52B3C313}" presName="sibTrans" presStyleCnt="0"/>
      <dgm:spPr/>
    </dgm:pt>
    <dgm:pt modelId="{B093C635-A56F-4E9B-9709-B510ED8F351C}" type="pres">
      <dgm:prSet presAssocID="{CB2C02F7-11DC-4FAE-BEA3-4105A6216206}" presName="node" presStyleLbl="node1" presStyleIdx="2" presStyleCnt="6">
        <dgm:presLayoutVars>
          <dgm:bulletEnabled val="1"/>
        </dgm:presLayoutVars>
      </dgm:prSet>
      <dgm:spPr/>
    </dgm:pt>
    <dgm:pt modelId="{8FE67079-4900-46F9-95CD-5C909893521F}" type="pres">
      <dgm:prSet presAssocID="{6E5307E6-3A95-448D-ABE4-7145D1531387}" presName="sibTrans" presStyleCnt="0"/>
      <dgm:spPr/>
    </dgm:pt>
    <dgm:pt modelId="{96C08931-D297-4FB3-8FEC-60DF5F329602}" type="pres">
      <dgm:prSet presAssocID="{EDF12D0E-59BD-4F1C-B311-B3B7DAE57B2A}" presName="node" presStyleLbl="node1" presStyleIdx="3" presStyleCnt="6">
        <dgm:presLayoutVars>
          <dgm:bulletEnabled val="1"/>
        </dgm:presLayoutVars>
      </dgm:prSet>
      <dgm:spPr/>
    </dgm:pt>
    <dgm:pt modelId="{761286A1-45F8-4837-BA0B-978DE77590FA}" type="pres">
      <dgm:prSet presAssocID="{39DEAFD4-0305-4A8D-8F3B-5B816BE4E5B3}" presName="sibTrans" presStyleCnt="0"/>
      <dgm:spPr/>
    </dgm:pt>
    <dgm:pt modelId="{7E90439D-552A-4FEA-991A-CCE0E02B31B4}" type="pres">
      <dgm:prSet presAssocID="{F8A0F59D-00EE-4D52-A6BD-6B998AA0D100}" presName="node" presStyleLbl="node1" presStyleIdx="4" presStyleCnt="6">
        <dgm:presLayoutVars>
          <dgm:bulletEnabled val="1"/>
        </dgm:presLayoutVars>
      </dgm:prSet>
      <dgm:spPr/>
    </dgm:pt>
    <dgm:pt modelId="{D4E04A5D-BD50-4881-A87C-A6BB1D41F43B}" type="pres">
      <dgm:prSet presAssocID="{457BC4C7-7089-482C-BDB5-BCF4604DD696}" presName="sibTrans" presStyleCnt="0"/>
      <dgm:spPr/>
    </dgm:pt>
    <dgm:pt modelId="{A45E98F5-58C9-4935-8D63-32B2CDD12291}" type="pres">
      <dgm:prSet presAssocID="{85DC47C0-013B-4A92-B3EC-A1F7DC0E1A3B}" presName="node" presStyleLbl="node1" presStyleIdx="5" presStyleCnt="6">
        <dgm:presLayoutVars>
          <dgm:bulletEnabled val="1"/>
        </dgm:presLayoutVars>
      </dgm:prSet>
      <dgm:spPr/>
    </dgm:pt>
  </dgm:ptLst>
  <dgm:cxnLst>
    <dgm:cxn modelId="{E05C540A-C421-4F29-ACF5-9848037BF4FB}" type="presOf" srcId="{F8A0F59D-00EE-4D52-A6BD-6B998AA0D100}" destId="{7E90439D-552A-4FEA-991A-CCE0E02B31B4}" srcOrd="0" destOrd="0" presId="urn:microsoft.com/office/officeart/2005/8/layout/default"/>
    <dgm:cxn modelId="{94849214-1C3B-45F1-94FA-FDCE375B5088}" type="presOf" srcId="{63B1047E-BD6C-426D-94B9-0D16156743EB}" destId="{B147AD9B-F784-4D12-BC50-0FE28F4BDCA8}" srcOrd="0" destOrd="0" presId="urn:microsoft.com/office/officeart/2005/8/layout/default"/>
    <dgm:cxn modelId="{23ED4F2C-CAF6-4BF3-B263-B50DB15A13ED}" type="presOf" srcId="{0703F328-8521-4FAB-943A-BC1FE6D1B539}" destId="{4038F3EC-DC82-4D32-B6AF-D0B64FE1B833}" srcOrd="0" destOrd="0" presId="urn:microsoft.com/office/officeart/2005/8/layout/default"/>
    <dgm:cxn modelId="{70D02C3C-2140-401D-8396-9742F6EFB4B4}" srcId="{0703F328-8521-4FAB-943A-BC1FE6D1B539}" destId="{63B1047E-BD6C-426D-94B9-0D16156743EB}" srcOrd="0" destOrd="0" parTransId="{B8B35FDE-5E6F-4013-8B3F-1DF5F651F0BF}" sibTransId="{9B5FF1CF-24F2-4C8A-8D3B-C7AA8022564D}"/>
    <dgm:cxn modelId="{FF00865B-7DE3-404A-A93D-D8CDE1528A7C}" srcId="{0703F328-8521-4FAB-943A-BC1FE6D1B539}" destId="{85DC47C0-013B-4A92-B3EC-A1F7DC0E1A3B}" srcOrd="5" destOrd="0" parTransId="{3229083E-87E3-4AB7-AD82-110538C42E5E}" sibTransId="{13775847-1817-4824-91A5-4EAD39BCA169}"/>
    <dgm:cxn modelId="{69B13946-32FF-4C9C-B82C-BE78D5D6178D}" srcId="{0703F328-8521-4FAB-943A-BC1FE6D1B539}" destId="{F8A0F59D-00EE-4D52-A6BD-6B998AA0D100}" srcOrd="4" destOrd="0" parTransId="{A24DFD3B-D0C9-4DF6-B58E-2E2C45908189}" sibTransId="{457BC4C7-7089-482C-BDB5-BCF4604DD696}"/>
    <dgm:cxn modelId="{9CE67D67-F18C-4C36-86F2-D00470B05732}" srcId="{0703F328-8521-4FAB-943A-BC1FE6D1B539}" destId="{EDF12D0E-59BD-4F1C-B311-B3B7DAE57B2A}" srcOrd="3" destOrd="0" parTransId="{85E93559-7816-49D8-B37F-581F26943E10}" sibTransId="{39DEAFD4-0305-4A8D-8F3B-5B816BE4E5B3}"/>
    <dgm:cxn modelId="{5979496D-3996-4513-9E91-5168AD986C68}" type="presOf" srcId="{EDF12D0E-59BD-4F1C-B311-B3B7DAE57B2A}" destId="{96C08931-D297-4FB3-8FEC-60DF5F329602}" srcOrd="0" destOrd="0" presId="urn:microsoft.com/office/officeart/2005/8/layout/default"/>
    <dgm:cxn modelId="{748F0D4E-F488-47E9-9DDB-B1A884EBCFBB}" type="presOf" srcId="{85DC47C0-013B-4A92-B3EC-A1F7DC0E1A3B}" destId="{A45E98F5-58C9-4935-8D63-32B2CDD12291}" srcOrd="0" destOrd="0" presId="urn:microsoft.com/office/officeart/2005/8/layout/default"/>
    <dgm:cxn modelId="{6FB52754-582D-4BF8-896B-65D89AEB31AF}" srcId="{0703F328-8521-4FAB-943A-BC1FE6D1B539}" destId="{CB2C02F7-11DC-4FAE-BEA3-4105A6216206}" srcOrd="2" destOrd="0" parTransId="{C5E25B89-8D85-41C9-B25C-6B01C90A809B}" sibTransId="{6E5307E6-3A95-448D-ABE4-7145D1531387}"/>
    <dgm:cxn modelId="{39164355-1CC8-47D5-BF37-A13DBB164AD2}" type="presOf" srcId="{CB2C02F7-11DC-4FAE-BEA3-4105A6216206}" destId="{B093C635-A56F-4E9B-9709-B510ED8F351C}" srcOrd="0" destOrd="0" presId="urn:microsoft.com/office/officeart/2005/8/layout/default"/>
    <dgm:cxn modelId="{5DF94A80-ADFE-45B5-8A03-9AFD2E545BF6}" srcId="{0703F328-8521-4FAB-943A-BC1FE6D1B539}" destId="{48A2F75C-2B2B-48B8-AC62-BBB0EF77AE69}" srcOrd="1" destOrd="0" parTransId="{2505944A-7C49-4556-93FC-A5F9D717B33B}" sibTransId="{3ED43FEA-F30E-4327-8EA1-E3BC52B3C313}"/>
    <dgm:cxn modelId="{A36EDC9F-A821-42F3-B0E2-1A459238CEFB}" type="presOf" srcId="{48A2F75C-2B2B-48B8-AC62-BBB0EF77AE69}" destId="{CC559859-3D41-48CE-A2B3-B959A22F68BE}" srcOrd="0" destOrd="0" presId="urn:microsoft.com/office/officeart/2005/8/layout/default"/>
    <dgm:cxn modelId="{1CFE7BBE-6180-4D8A-A455-9DC7C7102FAA}" type="presParOf" srcId="{4038F3EC-DC82-4D32-B6AF-D0B64FE1B833}" destId="{B147AD9B-F784-4D12-BC50-0FE28F4BDCA8}" srcOrd="0" destOrd="0" presId="urn:microsoft.com/office/officeart/2005/8/layout/default"/>
    <dgm:cxn modelId="{FC7F8AE1-9F50-41F1-A417-1DD0E4CD9891}" type="presParOf" srcId="{4038F3EC-DC82-4D32-B6AF-D0B64FE1B833}" destId="{49A142BF-6501-46B6-ADB0-111FDB786E8B}" srcOrd="1" destOrd="0" presId="urn:microsoft.com/office/officeart/2005/8/layout/default"/>
    <dgm:cxn modelId="{461C9312-F325-45FA-B1A5-AF205A90D01D}" type="presParOf" srcId="{4038F3EC-DC82-4D32-B6AF-D0B64FE1B833}" destId="{CC559859-3D41-48CE-A2B3-B959A22F68BE}" srcOrd="2" destOrd="0" presId="urn:microsoft.com/office/officeart/2005/8/layout/default"/>
    <dgm:cxn modelId="{69363975-5C41-4ADB-A4FF-608B04CF3EA6}" type="presParOf" srcId="{4038F3EC-DC82-4D32-B6AF-D0B64FE1B833}" destId="{2BE253E9-F363-4065-BA34-0ED55A9C824B}" srcOrd="3" destOrd="0" presId="urn:microsoft.com/office/officeart/2005/8/layout/default"/>
    <dgm:cxn modelId="{67ADAA10-7282-4508-96C8-2C1E92E3718C}" type="presParOf" srcId="{4038F3EC-DC82-4D32-B6AF-D0B64FE1B833}" destId="{B093C635-A56F-4E9B-9709-B510ED8F351C}" srcOrd="4" destOrd="0" presId="urn:microsoft.com/office/officeart/2005/8/layout/default"/>
    <dgm:cxn modelId="{32E9133F-A249-494D-B9DE-AE8CF4D7380D}" type="presParOf" srcId="{4038F3EC-DC82-4D32-B6AF-D0B64FE1B833}" destId="{8FE67079-4900-46F9-95CD-5C909893521F}" srcOrd="5" destOrd="0" presId="urn:microsoft.com/office/officeart/2005/8/layout/default"/>
    <dgm:cxn modelId="{B7011E5D-618F-47D6-B924-9373C964F709}" type="presParOf" srcId="{4038F3EC-DC82-4D32-B6AF-D0B64FE1B833}" destId="{96C08931-D297-4FB3-8FEC-60DF5F329602}" srcOrd="6" destOrd="0" presId="urn:microsoft.com/office/officeart/2005/8/layout/default"/>
    <dgm:cxn modelId="{F68C69A8-DBA3-425B-8E54-5F6C8A00523F}" type="presParOf" srcId="{4038F3EC-DC82-4D32-B6AF-D0B64FE1B833}" destId="{761286A1-45F8-4837-BA0B-978DE77590FA}" srcOrd="7" destOrd="0" presId="urn:microsoft.com/office/officeart/2005/8/layout/default"/>
    <dgm:cxn modelId="{2AD7E3B4-AF50-4050-BBA5-F5573CA8E775}" type="presParOf" srcId="{4038F3EC-DC82-4D32-B6AF-D0B64FE1B833}" destId="{7E90439D-552A-4FEA-991A-CCE0E02B31B4}" srcOrd="8" destOrd="0" presId="urn:microsoft.com/office/officeart/2005/8/layout/default"/>
    <dgm:cxn modelId="{4BAE9233-B8D1-409B-92B8-AF18FB6C71DA}" type="presParOf" srcId="{4038F3EC-DC82-4D32-B6AF-D0B64FE1B833}" destId="{D4E04A5D-BD50-4881-A87C-A6BB1D41F43B}" srcOrd="9" destOrd="0" presId="urn:microsoft.com/office/officeart/2005/8/layout/default"/>
    <dgm:cxn modelId="{726ACB58-1E6B-4199-A493-FD8C69075C89}" type="presParOf" srcId="{4038F3EC-DC82-4D32-B6AF-D0B64FE1B833}" destId="{A45E98F5-58C9-4935-8D63-32B2CDD12291}"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2D9636-2D61-4A48-B4BF-147B040358EC}">
      <dsp:nvSpPr>
        <dsp:cNvPr id="0" name=""/>
        <dsp:cNvSpPr/>
      </dsp:nvSpPr>
      <dsp:spPr>
        <a:xfrm>
          <a:off x="0" y="10809"/>
          <a:ext cx="10515600" cy="10003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a:t>Literature Review</a:t>
          </a:r>
        </a:p>
      </dsp:txBody>
      <dsp:txXfrm>
        <a:off x="48833" y="59642"/>
        <a:ext cx="10417934" cy="902684"/>
      </dsp:txXfrm>
    </dsp:sp>
    <dsp:sp modelId="{BC0EEF79-1FE8-44C9-AF48-F07FC6BCA539}">
      <dsp:nvSpPr>
        <dsp:cNvPr id="0" name=""/>
        <dsp:cNvSpPr/>
      </dsp:nvSpPr>
      <dsp:spPr>
        <a:xfrm>
          <a:off x="0" y="1120599"/>
          <a:ext cx="10515600" cy="10003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t>User Requirement Gathering</a:t>
          </a:r>
        </a:p>
      </dsp:txBody>
      <dsp:txXfrm>
        <a:off x="48833" y="1169432"/>
        <a:ext cx="10417934" cy="902684"/>
      </dsp:txXfrm>
    </dsp:sp>
    <dsp:sp modelId="{BCB28D0B-66D5-4F51-8009-4477ADF56392}">
      <dsp:nvSpPr>
        <dsp:cNvPr id="0" name=""/>
        <dsp:cNvSpPr/>
      </dsp:nvSpPr>
      <dsp:spPr>
        <a:xfrm>
          <a:off x="0" y="2230389"/>
          <a:ext cx="10515600" cy="10003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t>SDLC Waterfall Model</a:t>
          </a:r>
        </a:p>
      </dsp:txBody>
      <dsp:txXfrm>
        <a:off x="48833" y="2279222"/>
        <a:ext cx="10417934" cy="902684"/>
      </dsp:txXfrm>
    </dsp:sp>
    <dsp:sp modelId="{68F85180-6AC9-44A2-A773-241E04A23FCD}">
      <dsp:nvSpPr>
        <dsp:cNvPr id="0" name=""/>
        <dsp:cNvSpPr/>
      </dsp:nvSpPr>
      <dsp:spPr>
        <a:xfrm>
          <a:off x="0" y="3340179"/>
          <a:ext cx="10515600" cy="10003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kern="1200" dirty="0"/>
            <a:t>User Acceptance Test</a:t>
          </a:r>
        </a:p>
      </dsp:txBody>
      <dsp:txXfrm>
        <a:off x="48833" y="3389012"/>
        <a:ext cx="10417934" cy="9026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47AD9B-F784-4D12-BC50-0FE28F4BDCA8}">
      <dsp:nvSpPr>
        <dsp:cNvPr id="0" name=""/>
        <dsp:cNvSpPr/>
      </dsp:nvSpPr>
      <dsp:spPr>
        <a:xfrm>
          <a:off x="0" y="39687"/>
          <a:ext cx="3286125" cy="197167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Requirement Analysis</a:t>
          </a:r>
        </a:p>
      </dsp:txBody>
      <dsp:txXfrm>
        <a:off x="0" y="39687"/>
        <a:ext cx="3286125" cy="1971675"/>
      </dsp:txXfrm>
    </dsp:sp>
    <dsp:sp modelId="{CC559859-3D41-48CE-A2B3-B959A22F68BE}">
      <dsp:nvSpPr>
        <dsp:cNvPr id="0" name=""/>
        <dsp:cNvSpPr/>
      </dsp:nvSpPr>
      <dsp:spPr>
        <a:xfrm>
          <a:off x="3614737" y="39687"/>
          <a:ext cx="3286125" cy="197167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System Design</a:t>
          </a:r>
        </a:p>
      </dsp:txBody>
      <dsp:txXfrm>
        <a:off x="3614737" y="39687"/>
        <a:ext cx="3286125" cy="1971675"/>
      </dsp:txXfrm>
    </dsp:sp>
    <dsp:sp modelId="{B093C635-A56F-4E9B-9709-B510ED8F351C}">
      <dsp:nvSpPr>
        <dsp:cNvPr id="0" name=""/>
        <dsp:cNvSpPr/>
      </dsp:nvSpPr>
      <dsp:spPr>
        <a:xfrm>
          <a:off x="7229475" y="39687"/>
          <a:ext cx="3286125" cy="197167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Implementation</a:t>
          </a:r>
        </a:p>
      </dsp:txBody>
      <dsp:txXfrm>
        <a:off x="7229475" y="39687"/>
        <a:ext cx="3286125" cy="1971675"/>
      </dsp:txXfrm>
    </dsp:sp>
    <dsp:sp modelId="{96C08931-D297-4FB3-8FEC-60DF5F329602}">
      <dsp:nvSpPr>
        <dsp:cNvPr id="0" name=""/>
        <dsp:cNvSpPr/>
      </dsp:nvSpPr>
      <dsp:spPr>
        <a:xfrm>
          <a:off x="0" y="2339975"/>
          <a:ext cx="3286125" cy="197167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Testing</a:t>
          </a:r>
        </a:p>
      </dsp:txBody>
      <dsp:txXfrm>
        <a:off x="0" y="2339975"/>
        <a:ext cx="3286125" cy="1971675"/>
      </dsp:txXfrm>
    </dsp:sp>
    <dsp:sp modelId="{7E90439D-552A-4FEA-991A-CCE0E02B31B4}">
      <dsp:nvSpPr>
        <dsp:cNvPr id="0" name=""/>
        <dsp:cNvSpPr/>
      </dsp:nvSpPr>
      <dsp:spPr>
        <a:xfrm>
          <a:off x="3614737" y="2339975"/>
          <a:ext cx="3286125" cy="1971675"/>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Deployment</a:t>
          </a:r>
        </a:p>
      </dsp:txBody>
      <dsp:txXfrm>
        <a:off x="3614737" y="2339975"/>
        <a:ext cx="3286125" cy="1971675"/>
      </dsp:txXfrm>
    </dsp:sp>
    <dsp:sp modelId="{A45E98F5-58C9-4935-8D63-32B2CDD12291}">
      <dsp:nvSpPr>
        <dsp:cNvPr id="0" name=""/>
        <dsp:cNvSpPr/>
      </dsp:nvSpPr>
      <dsp:spPr>
        <a:xfrm>
          <a:off x="7229475" y="2339975"/>
          <a:ext cx="3286125" cy="197167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Maintenance</a:t>
          </a:r>
        </a:p>
      </dsp:txBody>
      <dsp:txXfrm>
        <a:off x="7229475" y="2339975"/>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svg>
</file>

<file path=ppt/media/image2.jpeg>
</file>

<file path=ppt/media/image3.png>
</file>

<file path=ppt/media/image4.sv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C1CF27-403C-4D7C-A8EE-1E6612184271}"/>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4E356647-C6F5-4498-AEA2-97C478A538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642D58D5-9421-4376-B659-CA65330C4F32}"/>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5" name="页脚占位符 4">
            <a:extLst>
              <a:ext uri="{FF2B5EF4-FFF2-40B4-BE49-F238E27FC236}">
                <a16:creationId xmlns:a16="http://schemas.microsoft.com/office/drawing/2014/main" id="{D9136001-1B1F-479E-9195-55582595DE6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21FCEE3-0F3D-47CD-8A63-6FB8191BE6DC}"/>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4148163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008373-8DD9-4F6A-B4DA-0B1C160FE57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21803C6-DABD-4320-B807-4EA36669853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348C4D0-C211-48D1-AA78-F4826145ACC3}"/>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5" name="页脚占位符 4">
            <a:extLst>
              <a:ext uri="{FF2B5EF4-FFF2-40B4-BE49-F238E27FC236}">
                <a16:creationId xmlns:a16="http://schemas.microsoft.com/office/drawing/2014/main" id="{09F403C4-6F4E-4E52-8800-D6F6B434FD3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89E94EE-21DF-4D69-8194-CC7927B585C7}"/>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2164345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4A38548-8083-47CE-AE86-CC1FE33C91B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EF0A65B-85BC-4FF9-9585-A2740C3C149B}"/>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F46B365-DD98-403A-A931-69F78F9340F5}"/>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5" name="页脚占位符 4">
            <a:extLst>
              <a:ext uri="{FF2B5EF4-FFF2-40B4-BE49-F238E27FC236}">
                <a16:creationId xmlns:a16="http://schemas.microsoft.com/office/drawing/2014/main" id="{9F1D4F33-9E82-4123-B036-63A1206CFCF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3F4FBEF-2E49-407E-B205-6BE4B4B24B52}"/>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2721752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84805E-2307-4C36-8BC3-8ED197BEAA7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D449737-F71C-434C-9986-E9173967820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6A351BD-1E85-4B1D-A4F9-E79A0D811C47}"/>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5" name="页脚占位符 4">
            <a:extLst>
              <a:ext uri="{FF2B5EF4-FFF2-40B4-BE49-F238E27FC236}">
                <a16:creationId xmlns:a16="http://schemas.microsoft.com/office/drawing/2014/main" id="{513BAA59-FBAB-446B-B43C-3D1BE5A2F83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AAAD4E9-4EAD-4C14-8139-FCBECD24E701}"/>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2600613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30A664-1DF6-4C5E-9A6C-1ED1BB31E97B}"/>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70F36B4-5D7A-4F1B-9619-54F2ABA628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AD5BFF-386F-4762-A94D-A5EAE0DD04F6}"/>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5" name="页脚占位符 4">
            <a:extLst>
              <a:ext uri="{FF2B5EF4-FFF2-40B4-BE49-F238E27FC236}">
                <a16:creationId xmlns:a16="http://schemas.microsoft.com/office/drawing/2014/main" id="{C57D7C9E-8E9F-4EEE-84CB-F8856A0F5A6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4534760-56E0-4E3A-90E2-FF2596B161F9}"/>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3283073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4C32C0-AAF1-4884-89A2-5A22E87CD27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28767B4-039C-4AFB-A791-10B7E1322DB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7137886-FB22-408C-B746-5BF77534717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DBB2688-1775-4CAD-8801-99F8514A91FD}"/>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6" name="页脚占位符 5">
            <a:extLst>
              <a:ext uri="{FF2B5EF4-FFF2-40B4-BE49-F238E27FC236}">
                <a16:creationId xmlns:a16="http://schemas.microsoft.com/office/drawing/2014/main" id="{1E2EAEFE-D069-4FA6-B173-AF210BC9817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9090995-CB4D-466F-B511-5B776356DCAE}"/>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531384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B4D078-F526-4171-8E60-69C28BCEDA7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16A3F4A-2E7A-472F-B48D-D3D1FC2AB2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19F07040-EA51-490C-A303-5217169DE55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E751FA1-035C-4C49-BA1C-7213356C92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9E4E660-9DD9-4D13-B7E8-A03E3A7ED30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29117FD8-DA5F-429E-AA44-C0B7A885C247}"/>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8" name="页脚占位符 7">
            <a:extLst>
              <a:ext uri="{FF2B5EF4-FFF2-40B4-BE49-F238E27FC236}">
                <a16:creationId xmlns:a16="http://schemas.microsoft.com/office/drawing/2014/main" id="{349A56F4-0A92-48A1-84ED-78F4E30F3D3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353A7CE-DFBC-4939-B74E-465B12D2A999}"/>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102330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7C4EEB-5A15-4464-B4F2-67D03CD4ABE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EE653E3-C74C-45F0-8B69-6F26E031D8AA}"/>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4" name="页脚占位符 3">
            <a:extLst>
              <a:ext uri="{FF2B5EF4-FFF2-40B4-BE49-F238E27FC236}">
                <a16:creationId xmlns:a16="http://schemas.microsoft.com/office/drawing/2014/main" id="{FDD66EB0-C72C-4C38-B9E4-B414EE83068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3AC661B-1585-457A-9808-E65EDC6B9EA5}"/>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3532062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8EB15FA-4830-4092-A5FC-4723599DCEE9}"/>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3" name="页脚占位符 2">
            <a:extLst>
              <a:ext uri="{FF2B5EF4-FFF2-40B4-BE49-F238E27FC236}">
                <a16:creationId xmlns:a16="http://schemas.microsoft.com/office/drawing/2014/main" id="{4DFDE16F-EBCE-4EB9-A6D2-A4BBA5D2AA5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5A48574-B474-434D-B345-647FDB315EE4}"/>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2333314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87F734-6088-4460-85A0-014D2F0BEB9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79F394D-9BE1-42CC-9D9E-09B9E9B376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6DF0908-C24B-403C-8D7A-732A06F6B8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932514B-560B-4015-A263-212D8F15FD41}"/>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6" name="页脚占位符 5">
            <a:extLst>
              <a:ext uri="{FF2B5EF4-FFF2-40B4-BE49-F238E27FC236}">
                <a16:creationId xmlns:a16="http://schemas.microsoft.com/office/drawing/2014/main" id="{458501BB-2B6B-44C7-9AC5-E311A9EC1A3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9507369-6A90-4C7A-9EAB-A18EAAC1983D}"/>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668253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6B48F4-1065-4FB2-A7BD-BF76058AE34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E9BE9EC-401B-456E-AEFA-843B778BB4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CE79111-5C77-4A4A-BCE5-615D65506F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2CE9313-4E07-4FAC-9E3E-F91B7C8107E0}"/>
              </a:ext>
            </a:extLst>
          </p:cNvPr>
          <p:cNvSpPr>
            <a:spLocks noGrp="1"/>
          </p:cNvSpPr>
          <p:nvPr>
            <p:ph type="dt" sz="half" idx="10"/>
          </p:nvPr>
        </p:nvSpPr>
        <p:spPr/>
        <p:txBody>
          <a:bodyPr/>
          <a:lstStyle/>
          <a:p>
            <a:fld id="{A657E02E-BABF-4E99-97E8-F48D5083D246}" type="datetimeFigureOut">
              <a:rPr lang="zh-CN" altLang="en-US" smtClean="0"/>
              <a:t>2022/8/1</a:t>
            </a:fld>
            <a:endParaRPr lang="zh-CN" altLang="en-US"/>
          </a:p>
        </p:txBody>
      </p:sp>
      <p:sp>
        <p:nvSpPr>
          <p:cNvPr id="6" name="页脚占位符 5">
            <a:extLst>
              <a:ext uri="{FF2B5EF4-FFF2-40B4-BE49-F238E27FC236}">
                <a16:creationId xmlns:a16="http://schemas.microsoft.com/office/drawing/2014/main" id="{EFE306E5-2438-44D4-BA1C-0A24EF54C01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35DC3C5-0FE4-4C66-9072-FFE2A6F5A81F}"/>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1371320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58037F6-751D-43BC-8432-BC35896F07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835A114-FC4D-4E2F-A071-4C60595687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CF7F24C-25A2-4771-A0A1-E77A18F010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57E02E-BABF-4E99-97E8-F48D5083D246}" type="datetimeFigureOut">
              <a:rPr lang="zh-CN" altLang="en-US" smtClean="0"/>
              <a:t>2022/8/1</a:t>
            </a:fld>
            <a:endParaRPr lang="zh-CN" altLang="en-US"/>
          </a:p>
        </p:txBody>
      </p:sp>
      <p:sp>
        <p:nvSpPr>
          <p:cNvPr id="5" name="页脚占位符 4">
            <a:extLst>
              <a:ext uri="{FF2B5EF4-FFF2-40B4-BE49-F238E27FC236}">
                <a16:creationId xmlns:a16="http://schemas.microsoft.com/office/drawing/2014/main" id="{DAB7CFAC-DD66-4FA9-A392-5E928995DA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7ADE72FC-E9BB-4D7B-9379-90582FF869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4117161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2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E8A5A8AE-012E-4278-A8C3-BFC9D0619AB5}"/>
              </a:ext>
            </a:extLst>
          </p:cNvPr>
          <p:cNvSpPr>
            <a:spLocks noGrp="1"/>
          </p:cNvSpPr>
          <p:nvPr>
            <p:ph type="ctrTitle"/>
          </p:nvPr>
        </p:nvSpPr>
        <p:spPr>
          <a:xfrm>
            <a:off x="823442" y="921715"/>
            <a:ext cx="5163022" cy="2635993"/>
          </a:xfrm>
        </p:spPr>
        <p:txBody>
          <a:bodyPr anchor="b">
            <a:normAutofit/>
          </a:bodyPr>
          <a:lstStyle/>
          <a:p>
            <a:pPr algn="l"/>
            <a:r>
              <a:rPr lang="en-US" altLang="zh-CN" sz="3700" b="1" kern="1200">
                <a:effectLst/>
                <a:latin typeface="+mn-lt"/>
                <a:ea typeface="+mn-ea"/>
                <a:cs typeface="+mn-cs"/>
              </a:rPr>
              <a:t>Development of a Web-Based Smart Store Management System for Retail Store</a:t>
            </a:r>
            <a:endParaRPr lang="zh-CN" altLang="en-US" sz="3700"/>
          </a:p>
        </p:txBody>
      </p:sp>
      <p:sp>
        <p:nvSpPr>
          <p:cNvPr id="25" name="Rectangle 24">
            <a:extLst>
              <a:ext uri="{FF2B5EF4-FFF2-40B4-BE49-F238E27FC236}">
                <a16:creationId xmlns:a16="http://schemas.microsoft.com/office/drawing/2014/main" id="{BC05CA36-AD6A-4ABF-9A05-52E5A143D2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022214"/>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26">
            <a:extLst>
              <a:ext uri="{FF2B5EF4-FFF2-40B4-BE49-F238E27FC236}">
                <a16:creationId xmlns:a16="http://schemas.microsoft.com/office/drawing/2014/main" id="{D4331EE8-85A4-4588-8D9E-70E534D47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4022220"/>
            <a:ext cx="81533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28">
            <a:extLst>
              <a:ext uri="{FF2B5EF4-FFF2-40B4-BE49-F238E27FC236}">
                <a16:creationId xmlns:a16="http://schemas.microsoft.com/office/drawing/2014/main" id="{49D6C862-61CC-4B46-8080-96583D653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022219"/>
            <a:ext cx="12253472" cy="2835781"/>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副标题 2">
            <a:extLst>
              <a:ext uri="{FF2B5EF4-FFF2-40B4-BE49-F238E27FC236}">
                <a16:creationId xmlns:a16="http://schemas.microsoft.com/office/drawing/2014/main" id="{F01BC24B-F159-4B2E-82E5-E539590C7E99}"/>
              </a:ext>
            </a:extLst>
          </p:cNvPr>
          <p:cNvSpPr>
            <a:spLocks noGrp="1"/>
          </p:cNvSpPr>
          <p:nvPr>
            <p:ph type="subTitle" idx="1"/>
          </p:nvPr>
        </p:nvSpPr>
        <p:spPr>
          <a:xfrm>
            <a:off x="823442" y="4541263"/>
            <a:ext cx="4662957" cy="1395022"/>
          </a:xfrm>
        </p:spPr>
        <p:txBody>
          <a:bodyPr anchor="t">
            <a:normAutofit/>
          </a:bodyPr>
          <a:lstStyle/>
          <a:p>
            <a:pPr algn="l"/>
            <a:r>
              <a:rPr lang="en-US" altLang="zh-CN" sz="1900">
                <a:solidFill>
                  <a:srgbClr val="FFFFFF"/>
                </a:solidFill>
              </a:rPr>
              <a:t>Yu Yue 1001956834</a:t>
            </a:r>
          </a:p>
          <a:p>
            <a:pPr algn="l"/>
            <a:r>
              <a:rPr lang="en-US" altLang="zh-CN" sz="1900">
                <a:solidFill>
                  <a:srgbClr val="FFFFFF"/>
                </a:solidFill>
              </a:rPr>
              <a:t>Supervisor: Asst. Prof. Dr. Shayla Islam</a:t>
            </a:r>
          </a:p>
          <a:p>
            <a:pPr algn="l"/>
            <a:r>
              <a:rPr lang="en-US" altLang="zh-CN" sz="1900">
                <a:solidFill>
                  <a:srgbClr val="FFFFFF"/>
                </a:solidFill>
              </a:rPr>
              <a:t>Second Marker: Asst. Prof. Dr. Chloe Thong Chee Ling</a:t>
            </a:r>
            <a:endParaRPr lang="zh-CN" altLang="en-US" sz="1900">
              <a:solidFill>
                <a:srgbClr val="FFFFFF"/>
              </a:solidFill>
            </a:endParaRPr>
          </a:p>
        </p:txBody>
      </p:sp>
      <p:pic>
        <p:nvPicPr>
          <p:cNvPr id="5" name="视频 4" descr="桌子上放满了不同类型的电子产品&#10;&#10;描述已自动生成">
            <a:extLst>
              <a:ext uri="{FF2B5EF4-FFF2-40B4-BE49-F238E27FC236}">
                <a16:creationId xmlns:a16="http://schemas.microsoft.com/office/drawing/2014/main" id="{433E2263-5E18-4987-AAF1-6B7A9C7B1AC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6573907" y="1792025"/>
            <a:ext cx="5163022" cy="2895951"/>
          </a:xfrm>
          <a:prstGeom prst="rect">
            <a:avLst/>
          </a:prstGeom>
        </p:spPr>
      </p:pic>
      <p:sp>
        <p:nvSpPr>
          <p:cNvPr id="60" name="Rectangle 30">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0797"/>
            <a:ext cx="12191998" cy="457203"/>
          </a:xfrm>
          <a:prstGeom prst="rect">
            <a:avLst/>
          </a:prstGeom>
          <a:gradFill>
            <a:gsLst>
              <a:gs pos="0">
                <a:srgbClr val="000000">
                  <a:alpha val="43000"/>
                </a:srgbClr>
              </a:gs>
              <a:gs pos="79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25070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标题 1">
            <a:extLst>
              <a:ext uri="{FF2B5EF4-FFF2-40B4-BE49-F238E27FC236}">
                <a16:creationId xmlns:a16="http://schemas.microsoft.com/office/drawing/2014/main" id="{B29EEF09-C59E-B116-1604-F7A6104765D7}"/>
              </a:ext>
            </a:extLst>
          </p:cNvPr>
          <p:cNvSpPr>
            <a:spLocks noGrp="1"/>
          </p:cNvSpPr>
          <p:nvPr>
            <p:ph type="title"/>
          </p:nvPr>
        </p:nvSpPr>
        <p:spPr>
          <a:xfrm>
            <a:off x="958506" y="800392"/>
            <a:ext cx="10264697" cy="1212102"/>
          </a:xfrm>
        </p:spPr>
        <p:txBody>
          <a:bodyPr>
            <a:normAutofit/>
          </a:bodyPr>
          <a:lstStyle/>
          <a:p>
            <a:r>
              <a:rPr lang="en-US" altLang="zh-CN" sz="4000">
                <a:solidFill>
                  <a:srgbClr val="FFFFFF"/>
                </a:solidFill>
              </a:rPr>
              <a:t>User Requirement Gathering</a:t>
            </a:r>
            <a:endParaRPr lang="zh-CN" altLang="en-US" sz="4000">
              <a:solidFill>
                <a:srgbClr val="FFFFFF"/>
              </a:solidFill>
            </a:endParaRPr>
          </a:p>
        </p:txBody>
      </p:sp>
      <p:sp>
        <p:nvSpPr>
          <p:cNvPr id="31" name="内容占位符 2">
            <a:extLst>
              <a:ext uri="{FF2B5EF4-FFF2-40B4-BE49-F238E27FC236}">
                <a16:creationId xmlns:a16="http://schemas.microsoft.com/office/drawing/2014/main" id="{01D6827C-8438-6C51-0688-30C353E23DC2}"/>
              </a:ext>
            </a:extLst>
          </p:cNvPr>
          <p:cNvSpPr>
            <a:spLocks noGrp="1"/>
          </p:cNvSpPr>
          <p:nvPr>
            <p:ph idx="1"/>
          </p:nvPr>
        </p:nvSpPr>
        <p:spPr>
          <a:xfrm>
            <a:off x="1367624" y="2490436"/>
            <a:ext cx="9708995" cy="3567173"/>
          </a:xfrm>
        </p:spPr>
        <p:txBody>
          <a:bodyPr anchor="ctr">
            <a:normAutofit/>
          </a:bodyPr>
          <a:lstStyle/>
          <a:p>
            <a:pPr>
              <a:buFont typeface="Wingdings" panose="05000000000000000000" pitchFamily="2" charset="2"/>
              <a:buChar char="l"/>
            </a:pPr>
            <a:r>
              <a:rPr lang="en-US" altLang="zh-CN" sz="2400" dirty="0"/>
              <a:t>In order to obtain user requirements, data will be collected through a questionnaire distributed via Google Forms.</a:t>
            </a:r>
          </a:p>
          <a:p>
            <a:pPr>
              <a:buFont typeface="Wingdings" panose="05000000000000000000" pitchFamily="2" charset="2"/>
              <a:buChar char="l"/>
            </a:pPr>
            <a:r>
              <a:rPr lang="en-US" altLang="zh-CN" sz="2400" dirty="0"/>
              <a:t>110 respondents are invited to fill in the questionnaire and the sample will include retail shop managers or shop owners from different countries or regions.</a:t>
            </a:r>
          </a:p>
          <a:p>
            <a:pPr>
              <a:buFont typeface="Wingdings" panose="05000000000000000000" pitchFamily="2" charset="2"/>
              <a:buChar char="l"/>
            </a:pPr>
            <a:r>
              <a:rPr lang="en-US" altLang="zh-CN" sz="2400" dirty="0"/>
              <a:t>A large amount of information will be collected to determine the functional requirements of the application to be developed.</a:t>
            </a:r>
          </a:p>
          <a:p>
            <a:pPr>
              <a:buFont typeface="Wingdings" panose="05000000000000000000" pitchFamily="2" charset="2"/>
              <a:buChar char="l"/>
            </a:pPr>
            <a:r>
              <a:rPr lang="en-US" altLang="zh-CN" sz="2400" dirty="0"/>
              <a:t>The survey was posted on social media platforms such as Facebook and Twitter.</a:t>
            </a:r>
            <a:endParaRPr lang="zh-CN" altLang="en-US" sz="2400" dirty="0"/>
          </a:p>
        </p:txBody>
      </p:sp>
    </p:spTree>
    <p:extLst>
      <p:ext uri="{BB962C8B-B14F-4D97-AF65-F5344CB8AC3E}">
        <p14:creationId xmlns:p14="http://schemas.microsoft.com/office/powerpoint/2010/main" val="39688483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86A1E275-FE6C-493A-8AAB-8D70A5C769DB}"/>
              </a:ext>
            </a:extLst>
          </p:cNvPr>
          <p:cNvSpPr>
            <a:spLocks noGrp="1"/>
          </p:cNvSpPr>
          <p:nvPr>
            <p:ph type="title"/>
          </p:nvPr>
        </p:nvSpPr>
        <p:spPr>
          <a:xfrm>
            <a:off x="838200" y="556995"/>
            <a:ext cx="10515600" cy="1133693"/>
          </a:xfrm>
        </p:spPr>
        <p:txBody>
          <a:bodyPr>
            <a:normAutofit/>
          </a:bodyPr>
          <a:lstStyle/>
          <a:p>
            <a:r>
              <a:rPr lang="en-US" altLang="zh-CN" sz="5200" dirty="0"/>
              <a:t>System Development Life Cycle</a:t>
            </a:r>
            <a:endParaRPr lang="zh-CN" altLang="en-US" sz="5200" dirty="0"/>
          </a:p>
        </p:txBody>
      </p:sp>
      <p:graphicFrame>
        <p:nvGraphicFramePr>
          <p:cNvPr id="5" name="内容占位符 2">
            <a:extLst>
              <a:ext uri="{FF2B5EF4-FFF2-40B4-BE49-F238E27FC236}">
                <a16:creationId xmlns:a16="http://schemas.microsoft.com/office/drawing/2014/main" id="{73344E4E-0C04-41E3-90E3-C4F2EAAC2D55}"/>
              </a:ext>
            </a:extLst>
          </p:cNvPr>
          <p:cNvGraphicFramePr>
            <a:graphicFrameLocks noGrp="1"/>
          </p:cNvGraphicFramePr>
          <p:nvPr>
            <p:ph idx="1"/>
            <p:extLst>
              <p:ext uri="{D42A27DB-BD31-4B8C-83A1-F6EECF244321}">
                <p14:modId xmlns:p14="http://schemas.microsoft.com/office/powerpoint/2010/main" val="54060798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54273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8" name="Straight Connector 42">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0" name="Rectangle 44">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048B0A46-405D-ABDC-6025-10645ED6B2EB}"/>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altLang="zh-CN" sz="5400" kern="1200" dirty="0">
                <a:solidFill>
                  <a:schemeClr val="bg1"/>
                </a:solidFill>
                <a:latin typeface="+mj-lt"/>
                <a:ea typeface="+mj-ea"/>
                <a:cs typeface="+mj-cs"/>
              </a:rPr>
              <a:t>Results and Findings</a:t>
            </a:r>
          </a:p>
        </p:txBody>
      </p:sp>
      <p:cxnSp>
        <p:nvCxnSpPr>
          <p:cNvPr id="47" name="Straight Connector 46">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26" name="内容占位符 3">
            <a:extLst>
              <a:ext uri="{FF2B5EF4-FFF2-40B4-BE49-F238E27FC236}">
                <a16:creationId xmlns:a16="http://schemas.microsoft.com/office/drawing/2014/main" id="{DFCEAC18-1A5C-047D-88EA-60FA70AF4A4C}"/>
              </a:ext>
            </a:extLst>
          </p:cNvPr>
          <p:cNvGraphicFramePr>
            <a:graphicFrameLocks/>
          </p:cNvGraphicFramePr>
          <p:nvPr>
            <p:extLst>
              <p:ext uri="{D42A27DB-BD31-4B8C-83A1-F6EECF244321}">
                <p14:modId xmlns:p14="http://schemas.microsoft.com/office/powerpoint/2010/main" val="217690649"/>
              </p:ext>
            </p:extLst>
          </p:nvPr>
        </p:nvGraphicFramePr>
        <p:xfrm>
          <a:off x="320040" y="2659824"/>
          <a:ext cx="11550228" cy="3829575"/>
        </p:xfrm>
        <a:graphic>
          <a:graphicData uri="http://schemas.openxmlformats.org/drawingml/2006/table">
            <a:tbl>
              <a:tblPr firstRow="1" firstCol="1" bandRow="1">
                <a:tableStyleId>{0E3FDE45-AF77-4B5C-9715-49D594BDF05E}</a:tableStyleId>
              </a:tblPr>
              <a:tblGrid>
                <a:gridCol w="6258341">
                  <a:extLst>
                    <a:ext uri="{9D8B030D-6E8A-4147-A177-3AD203B41FA5}">
                      <a16:colId xmlns:a16="http://schemas.microsoft.com/office/drawing/2014/main" val="1710528515"/>
                    </a:ext>
                  </a:extLst>
                </a:gridCol>
                <a:gridCol w="1523115">
                  <a:extLst>
                    <a:ext uri="{9D8B030D-6E8A-4147-A177-3AD203B41FA5}">
                      <a16:colId xmlns:a16="http://schemas.microsoft.com/office/drawing/2014/main" val="1954029210"/>
                    </a:ext>
                  </a:extLst>
                </a:gridCol>
                <a:gridCol w="866886">
                  <a:extLst>
                    <a:ext uri="{9D8B030D-6E8A-4147-A177-3AD203B41FA5}">
                      <a16:colId xmlns:a16="http://schemas.microsoft.com/office/drawing/2014/main" val="2093079396"/>
                    </a:ext>
                  </a:extLst>
                </a:gridCol>
                <a:gridCol w="866886">
                  <a:extLst>
                    <a:ext uri="{9D8B030D-6E8A-4147-A177-3AD203B41FA5}">
                      <a16:colId xmlns:a16="http://schemas.microsoft.com/office/drawing/2014/main" val="17723059"/>
                    </a:ext>
                  </a:extLst>
                </a:gridCol>
                <a:gridCol w="714857">
                  <a:extLst>
                    <a:ext uri="{9D8B030D-6E8A-4147-A177-3AD203B41FA5}">
                      <a16:colId xmlns:a16="http://schemas.microsoft.com/office/drawing/2014/main" val="2854273197"/>
                    </a:ext>
                  </a:extLst>
                </a:gridCol>
                <a:gridCol w="1320143">
                  <a:extLst>
                    <a:ext uri="{9D8B030D-6E8A-4147-A177-3AD203B41FA5}">
                      <a16:colId xmlns:a16="http://schemas.microsoft.com/office/drawing/2014/main" val="1720595007"/>
                    </a:ext>
                  </a:extLst>
                </a:gridCol>
              </a:tblGrid>
              <a:tr h="328769">
                <a:tc>
                  <a:txBody>
                    <a:bodyPr/>
                    <a:lstStyle/>
                    <a:p>
                      <a:pPr algn="just"/>
                      <a:r>
                        <a:rPr lang="en-MY" sz="1300" b="0" cap="none" spc="0" dirty="0">
                          <a:solidFill>
                            <a:schemeClr val="bg1"/>
                          </a:solidFill>
                          <a:effectLst/>
                        </a:rPr>
                        <a:t>Statement</a:t>
                      </a:r>
                      <a:endParaRPr lang="zh-CN" sz="1300" b="0" cap="none" spc="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US" altLang="zh-CN" sz="1300" b="0">
                          <a:effectLst/>
                        </a:rPr>
                        <a:t>Strongly Disagree</a:t>
                      </a:r>
                      <a:endParaRPr lang="zh-CN" altLang="zh-CN" sz="1300" b="0" cap="none" spc="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US" altLang="zh-CN" sz="1300" b="0">
                          <a:effectLst/>
                        </a:rPr>
                        <a:t>Disagree</a:t>
                      </a:r>
                      <a:endParaRPr lang="zh-CN" sz="1300" b="0" cap="none" spc="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US" altLang="zh-CN" sz="1300" b="0">
                          <a:effectLst/>
                        </a:rPr>
                        <a:t>Disagree</a:t>
                      </a:r>
                      <a:endParaRPr lang="zh-CN" sz="1300" b="0" cap="none" spc="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US" altLang="zh-CN" sz="1300" b="0">
                          <a:effectLst/>
                        </a:rPr>
                        <a:t>Agree</a:t>
                      </a:r>
                      <a:endParaRPr lang="zh-CN" sz="1300" b="0" cap="none" spc="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US" altLang="zh-CN" sz="1300" b="0" dirty="0">
                          <a:effectLst/>
                        </a:rPr>
                        <a:t>Strongly Agree</a:t>
                      </a:r>
                      <a:endParaRPr lang="zh-CN" sz="1300" b="0" cap="none" spc="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3932641992"/>
                  </a:ext>
                </a:extLst>
              </a:tr>
              <a:tr h="450553">
                <a:tc>
                  <a:txBody>
                    <a:bodyPr/>
                    <a:lstStyle/>
                    <a:p>
                      <a:pPr algn="just"/>
                      <a:r>
                        <a:rPr lang="en-MY" sz="1100" b="1" cap="none" spc="0" dirty="0">
                          <a:solidFill>
                            <a:schemeClr val="tx1"/>
                          </a:solidFill>
                          <a:effectLst/>
                        </a:rPr>
                        <a:t>I find it useful to manage product inventory information through this store management application</a:t>
                      </a:r>
                      <a:endParaRPr lang="zh-CN" sz="1100" b="1" cap="none" spc="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100%</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800254592"/>
                  </a:ext>
                </a:extLst>
              </a:tr>
              <a:tr h="283099">
                <a:tc>
                  <a:txBody>
                    <a:bodyPr/>
                    <a:lstStyle/>
                    <a:p>
                      <a:pPr algn="just"/>
                      <a:r>
                        <a:rPr lang="en-MY" sz="1100" b="1" cap="none" spc="0">
                          <a:solidFill>
                            <a:schemeClr val="tx1"/>
                          </a:solidFill>
                          <a:effectLst/>
                        </a:rPr>
                        <a:t>With this Smart Store management system, I can manage my stores more effectively</a:t>
                      </a:r>
                      <a:endParaRPr lang="zh-CN" sz="1100" b="1"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100%</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2070682319"/>
                  </a:ext>
                </a:extLst>
              </a:tr>
              <a:tr h="450553">
                <a:tc>
                  <a:txBody>
                    <a:bodyPr/>
                    <a:lstStyle/>
                    <a:p>
                      <a:pPr algn="just"/>
                      <a:r>
                        <a:rPr lang="en-MY" sz="1100" b="1" cap="none" spc="0">
                          <a:solidFill>
                            <a:schemeClr val="tx1"/>
                          </a:solidFill>
                          <a:effectLst/>
                        </a:rPr>
                        <a:t>Smart Store has added online channels to sell products, opening up new markets and customers for me</a:t>
                      </a:r>
                      <a:endParaRPr lang="zh-CN" sz="1100" b="1"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6.2%</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93.8%</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3905512148"/>
                  </a:ext>
                </a:extLst>
              </a:tr>
              <a:tr h="283099">
                <a:tc>
                  <a:txBody>
                    <a:bodyPr/>
                    <a:lstStyle/>
                    <a:p>
                      <a:pPr algn="just"/>
                      <a:r>
                        <a:rPr lang="en-MY" sz="1100" b="1" cap="none" spc="0">
                          <a:solidFill>
                            <a:schemeClr val="tx1"/>
                          </a:solidFill>
                          <a:effectLst/>
                        </a:rPr>
                        <a:t>The good user interface motivates me to use this Smart Store management application</a:t>
                      </a:r>
                      <a:endParaRPr lang="zh-CN" sz="1100" b="1"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6.2%</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93.8%</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3604398759"/>
                  </a:ext>
                </a:extLst>
              </a:tr>
              <a:tr h="450553">
                <a:tc>
                  <a:txBody>
                    <a:bodyPr/>
                    <a:lstStyle/>
                    <a:p>
                      <a:pPr algn="just"/>
                      <a:r>
                        <a:rPr lang="en-MY" sz="1100" b="1" cap="none" spc="0">
                          <a:solidFill>
                            <a:schemeClr val="tx1"/>
                          </a:solidFill>
                          <a:effectLst/>
                        </a:rPr>
                        <a:t>Using this store management application to manage the store is stress-free and it allows me to manage the store more easily</a:t>
                      </a:r>
                      <a:endParaRPr lang="zh-CN" sz="1100" b="1"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6.2%</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93.8%</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3701209289"/>
                  </a:ext>
                </a:extLst>
              </a:tr>
              <a:tr h="283099">
                <a:tc>
                  <a:txBody>
                    <a:bodyPr/>
                    <a:lstStyle/>
                    <a:p>
                      <a:pPr algn="just"/>
                      <a:r>
                        <a:rPr lang="en-MY" sz="1100" b="1" cap="none" spc="0">
                          <a:solidFill>
                            <a:schemeClr val="tx1"/>
                          </a:solidFill>
                          <a:effectLst/>
                        </a:rPr>
                        <a:t>I don't need a lot of technical knowledge to use this Smart Store management application</a:t>
                      </a:r>
                      <a:endParaRPr lang="zh-CN" sz="1100" b="1"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100%</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1313390026"/>
                  </a:ext>
                </a:extLst>
              </a:tr>
              <a:tr h="283099">
                <a:tc>
                  <a:txBody>
                    <a:bodyPr/>
                    <a:lstStyle/>
                    <a:p>
                      <a:pPr algn="just"/>
                      <a:r>
                        <a:rPr lang="en-MY" sz="1100" b="1" cap="none" spc="0">
                          <a:solidFill>
                            <a:schemeClr val="tx1"/>
                          </a:solidFill>
                          <a:effectLst/>
                        </a:rPr>
                        <a:t>Using this Smart Store application can reduce the capital cost and labor cost of my store</a:t>
                      </a:r>
                      <a:endParaRPr lang="zh-CN" sz="1100" b="1"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dirty="0">
                          <a:solidFill>
                            <a:schemeClr val="tx1"/>
                          </a:solidFill>
                          <a:effectLst/>
                        </a:rPr>
                        <a:t> </a:t>
                      </a:r>
                      <a:endParaRPr lang="zh-CN" sz="1100" cap="none" spc="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6.2%</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93.8%</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4153627801"/>
                  </a:ext>
                </a:extLst>
              </a:tr>
              <a:tr h="283099">
                <a:tc>
                  <a:txBody>
                    <a:bodyPr/>
                    <a:lstStyle/>
                    <a:p>
                      <a:pPr algn="just"/>
                      <a:r>
                        <a:rPr lang="en-MY" sz="1100" b="1" cap="none" spc="0">
                          <a:solidFill>
                            <a:schemeClr val="tx1"/>
                          </a:solidFill>
                          <a:effectLst/>
                        </a:rPr>
                        <a:t>Smart Store gives me a very good experience of using it</a:t>
                      </a:r>
                      <a:endParaRPr lang="zh-CN" sz="1100" b="1"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100%</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2700811036"/>
                  </a:ext>
                </a:extLst>
              </a:tr>
              <a:tr h="450553">
                <a:tc>
                  <a:txBody>
                    <a:bodyPr/>
                    <a:lstStyle/>
                    <a:p>
                      <a:pPr algn="just"/>
                      <a:r>
                        <a:rPr lang="en-MY" sz="1100" b="1" cap="none" spc="0">
                          <a:solidFill>
                            <a:schemeClr val="tx1"/>
                          </a:solidFill>
                          <a:effectLst/>
                        </a:rPr>
                        <a:t>I find it very convenient and easy to manage the store through this store management application</a:t>
                      </a:r>
                      <a:endParaRPr lang="zh-CN" sz="1100" b="1"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100%</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352173010"/>
                  </a:ext>
                </a:extLst>
              </a:tr>
              <a:tr h="283099">
                <a:tc>
                  <a:txBody>
                    <a:bodyPr/>
                    <a:lstStyle/>
                    <a:p>
                      <a:pPr algn="just"/>
                      <a:r>
                        <a:rPr lang="en-MY" sz="1100" b="1" cap="none" spc="0" dirty="0">
                          <a:solidFill>
                            <a:schemeClr val="tx1"/>
                          </a:solidFill>
                          <a:effectLst/>
                        </a:rPr>
                        <a:t>With this store management application, I can quickly and easily know the status of my store</a:t>
                      </a:r>
                      <a:endParaRPr lang="zh-CN" sz="1100" b="1" cap="none" spc="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just"/>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a:solidFill>
                            <a:schemeClr val="tx1"/>
                          </a:solidFill>
                          <a:effectLst/>
                        </a:rPr>
                        <a:t> </a:t>
                      </a:r>
                      <a:endParaRPr lang="zh-CN" sz="1100" cap="none" spc="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tc>
                  <a:txBody>
                    <a:bodyPr/>
                    <a:lstStyle/>
                    <a:p>
                      <a:pPr algn="ctr"/>
                      <a:r>
                        <a:rPr lang="en-MY" sz="1100" cap="none" spc="0" dirty="0">
                          <a:solidFill>
                            <a:schemeClr val="tx1"/>
                          </a:solidFill>
                          <a:effectLst/>
                        </a:rPr>
                        <a:t>100%</a:t>
                      </a:r>
                      <a:endParaRPr lang="zh-CN" sz="1100" cap="none" spc="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56839" marR="56839" marT="75785" marB="0" anchor="ctr"/>
                </a:tc>
                <a:extLst>
                  <a:ext uri="{0D108BD9-81ED-4DB2-BD59-A6C34878D82A}">
                    <a16:rowId xmlns:a16="http://schemas.microsoft.com/office/drawing/2014/main" val="4145230209"/>
                  </a:ext>
                </a:extLst>
              </a:tr>
            </a:tbl>
          </a:graphicData>
        </a:graphic>
      </p:graphicFrame>
    </p:spTree>
    <p:extLst>
      <p:ext uri="{BB962C8B-B14F-4D97-AF65-F5344CB8AC3E}">
        <p14:creationId xmlns:p14="http://schemas.microsoft.com/office/powerpoint/2010/main" val="40299391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FF5DDA30-0F4D-0D74-2B93-24EF2069E063}"/>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altLang="zh-CN" sz="7200" kern="1200" dirty="0">
                <a:solidFill>
                  <a:schemeClr val="tx1"/>
                </a:solidFill>
                <a:latin typeface="+mj-lt"/>
                <a:ea typeface="+mj-ea"/>
                <a:cs typeface="+mj-cs"/>
              </a:rPr>
              <a:t>System Demonstration</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4806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3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标题 1">
            <a:extLst>
              <a:ext uri="{FF2B5EF4-FFF2-40B4-BE49-F238E27FC236}">
                <a16:creationId xmlns:a16="http://schemas.microsoft.com/office/drawing/2014/main" id="{FF5DDA30-0F4D-0D74-2B93-24EF2069E063}"/>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altLang="zh-CN" sz="5400" dirty="0">
                <a:solidFill>
                  <a:schemeClr val="bg1">
                    <a:lumMod val="95000"/>
                    <a:lumOff val="5000"/>
                  </a:schemeClr>
                </a:solidFill>
              </a:rPr>
              <a:t>Feature Code</a:t>
            </a:r>
          </a:p>
        </p:txBody>
      </p:sp>
    </p:spTree>
    <p:extLst>
      <p:ext uri="{BB962C8B-B14F-4D97-AF65-F5344CB8AC3E}">
        <p14:creationId xmlns:p14="http://schemas.microsoft.com/office/powerpoint/2010/main" val="10740758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64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4C40345-294F-23E4-609D-6C50DFD9244F}"/>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altLang="zh-CN" sz="2600" kern="1200" dirty="0">
                <a:solidFill>
                  <a:srgbClr val="FFFFFF"/>
                </a:solidFill>
                <a:latin typeface="+mj-lt"/>
                <a:ea typeface="+mj-ea"/>
                <a:cs typeface="+mj-cs"/>
              </a:rPr>
              <a:t>Store Analysis and Diagnosis</a:t>
            </a:r>
          </a:p>
        </p:txBody>
      </p:sp>
      <p:pic>
        <p:nvPicPr>
          <p:cNvPr id="4" name="内容占位符 3">
            <a:extLst>
              <a:ext uri="{FF2B5EF4-FFF2-40B4-BE49-F238E27FC236}">
                <a16:creationId xmlns:a16="http://schemas.microsoft.com/office/drawing/2014/main" id="{6C877FE2-9853-55B1-321E-7C92890C6877}"/>
              </a:ext>
            </a:extLst>
          </p:cNvPr>
          <p:cNvPicPr>
            <a:picLocks noGrp="1" noChangeAspect="1"/>
          </p:cNvPicPr>
          <p:nvPr>
            <p:ph idx="1"/>
          </p:nvPr>
        </p:nvPicPr>
        <p:blipFill>
          <a:blip r:embed="rId2"/>
          <a:stretch>
            <a:fillRect/>
          </a:stretch>
        </p:blipFill>
        <p:spPr>
          <a:xfrm>
            <a:off x="3894925" y="680041"/>
            <a:ext cx="7612401" cy="5595115"/>
          </a:xfrm>
          <a:prstGeom prst="rect">
            <a:avLst/>
          </a:prstGeom>
        </p:spPr>
      </p:pic>
    </p:spTree>
    <p:extLst>
      <p:ext uri="{BB962C8B-B14F-4D97-AF65-F5344CB8AC3E}">
        <p14:creationId xmlns:p14="http://schemas.microsoft.com/office/powerpoint/2010/main" val="27879132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32A76D-B91F-401D-8195-49A842C2DE76}"/>
              </a:ext>
            </a:extLst>
          </p:cNvPr>
          <p:cNvSpPr>
            <a:spLocks noGrp="1"/>
          </p:cNvSpPr>
          <p:nvPr>
            <p:ph type="title"/>
          </p:nvPr>
        </p:nvSpPr>
        <p:spPr>
          <a:xfrm>
            <a:off x="640080" y="5576887"/>
            <a:ext cx="10911840" cy="640081"/>
          </a:xfrm>
        </p:spPr>
        <p:txBody>
          <a:bodyPr vert="horz" lIns="91440" tIns="45720" rIns="91440" bIns="45720" rtlCol="0" anchor="ctr">
            <a:normAutofit/>
          </a:bodyPr>
          <a:lstStyle/>
          <a:p>
            <a:pPr algn="ctr"/>
            <a:r>
              <a:rPr lang="en-US" altLang="zh-CN" sz="3200" dirty="0"/>
              <a:t>Store Sales Statistics</a:t>
            </a:r>
          </a:p>
        </p:txBody>
      </p:sp>
      <p:pic>
        <p:nvPicPr>
          <p:cNvPr id="5" name="内容占位符 4">
            <a:extLst>
              <a:ext uri="{FF2B5EF4-FFF2-40B4-BE49-F238E27FC236}">
                <a16:creationId xmlns:a16="http://schemas.microsoft.com/office/drawing/2014/main" id="{60531C12-46D9-3C5C-3700-155AC05C9821}"/>
              </a:ext>
            </a:extLst>
          </p:cNvPr>
          <p:cNvPicPr>
            <a:picLocks noGrp="1" noChangeAspect="1"/>
          </p:cNvPicPr>
          <p:nvPr>
            <p:ph idx="1"/>
          </p:nvPr>
        </p:nvPicPr>
        <p:blipFill rotWithShape="1">
          <a:blip r:embed="rId2"/>
          <a:srcRect r="3555" b="-1"/>
          <a:stretch/>
        </p:blipFill>
        <p:spPr>
          <a:xfrm>
            <a:off x="640080" y="640080"/>
            <a:ext cx="10911840" cy="4836795"/>
          </a:xfrm>
          <a:prstGeom prst="rect">
            <a:avLst/>
          </a:prstGeom>
          <a:ln w="19050">
            <a:solidFill>
              <a:schemeClr val="tx1"/>
            </a:solidFill>
            <a:miter lim="800000"/>
          </a:ln>
        </p:spPr>
      </p:pic>
    </p:spTree>
    <p:extLst>
      <p:ext uri="{BB962C8B-B14F-4D97-AF65-F5344CB8AC3E}">
        <p14:creationId xmlns:p14="http://schemas.microsoft.com/office/powerpoint/2010/main" val="22021690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603D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5ADC06E4-6C45-0752-AE06-EB94CF0EC9E9}"/>
              </a:ext>
            </a:extLst>
          </p:cNvPr>
          <p:cNvSpPr>
            <a:spLocks noGrp="1"/>
          </p:cNvSpPr>
          <p:nvPr>
            <p:ph type="title"/>
          </p:nvPr>
        </p:nvSpPr>
        <p:spPr>
          <a:xfrm>
            <a:off x="312014"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altLang="zh-CN" sz="2600" kern="1200" dirty="0">
                <a:solidFill>
                  <a:srgbClr val="FFFFFF"/>
                </a:solidFill>
                <a:latin typeface="+mj-lt"/>
                <a:ea typeface="+mj-ea"/>
                <a:cs typeface="+mj-cs"/>
              </a:rPr>
              <a:t>Statistics of Better Selling Items</a:t>
            </a:r>
          </a:p>
        </p:txBody>
      </p:sp>
      <p:pic>
        <p:nvPicPr>
          <p:cNvPr id="5" name="内容占位符 4">
            <a:extLst>
              <a:ext uri="{FF2B5EF4-FFF2-40B4-BE49-F238E27FC236}">
                <a16:creationId xmlns:a16="http://schemas.microsoft.com/office/drawing/2014/main" id="{48CC08EF-BF23-3E6C-4E5B-4F3FF1AAD9B5}"/>
              </a:ext>
            </a:extLst>
          </p:cNvPr>
          <p:cNvPicPr>
            <a:picLocks noGrp="1" noChangeAspect="1"/>
          </p:cNvPicPr>
          <p:nvPr>
            <p:ph idx="1"/>
          </p:nvPr>
        </p:nvPicPr>
        <p:blipFill>
          <a:blip r:embed="rId2"/>
          <a:stretch>
            <a:fillRect/>
          </a:stretch>
        </p:blipFill>
        <p:spPr>
          <a:xfrm>
            <a:off x="3141600" y="1047023"/>
            <a:ext cx="9100539" cy="4823285"/>
          </a:xfrm>
          <a:prstGeom prst="rect">
            <a:avLst/>
          </a:prstGeom>
        </p:spPr>
      </p:pic>
    </p:spTree>
    <p:extLst>
      <p:ext uri="{BB962C8B-B14F-4D97-AF65-F5344CB8AC3E}">
        <p14:creationId xmlns:p14="http://schemas.microsoft.com/office/powerpoint/2010/main" val="30605444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7A9AB79-EF6C-4B7C-4670-0FD8EA71D07A}"/>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altLang="zh-CN" sz="5400" kern="1200" dirty="0">
                <a:solidFill>
                  <a:schemeClr val="bg1"/>
                </a:solidFill>
                <a:latin typeface="+mj-lt"/>
                <a:ea typeface="+mj-ea"/>
                <a:cs typeface="+mj-cs"/>
              </a:rPr>
              <a:t>Counting the Number of Items Sold</a:t>
            </a:r>
          </a:p>
        </p:txBody>
      </p:sp>
      <p:cxnSp>
        <p:nvCxnSpPr>
          <p:cNvPr id="15" name="Straight Connector 14">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内容占位符 5">
            <a:extLst>
              <a:ext uri="{FF2B5EF4-FFF2-40B4-BE49-F238E27FC236}">
                <a16:creationId xmlns:a16="http://schemas.microsoft.com/office/drawing/2014/main" id="{8B78754C-6A2F-CD3D-35A0-B56A9007A0AC}"/>
              </a:ext>
            </a:extLst>
          </p:cNvPr>
          <p:cNvPicPr>
            <a:picLocks noGrp="1" noChangeAspect="1"/>
          </p:cNvPicPr>
          <p:nvPr>
            <p:ph idx="1"/>
          </p:nvPr>
        </p:nvPicPr>
        <p:blipFill rotWithShape="1">
          <a:blip r:embed="rId2"/>
          <a:srcRect l="-1" r="15877" b="30031"/>
          <a:stretch/>
        </p:blipFill>
        <p:spPr>
          <a:xfrm>
            <a:off x="1571104" y="2369027"/>
            <a:ext cx="9102437" cy="4163954"/>
          </a:xfrm>
          <a:prstGeom prst="rect">
            <a:avLst/>
          </a:prstGeom>
        </p:spPr>
      </p:pic>
    </p:spTree>
    <p:extLst>
      <p:ext uri="{BB962C8B-B14F-4D97-AF65-F5344CB8AC3E}">
        <p14:creationId xmlns:p14="http://schemas.microsoft.com/office/powerpoint/2010/main" val="40249707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22A1B93F-65D1-EF80-4AC2-89FD8F5B2418}"/>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altLang="zh-CN" sz="5400" kern="1200" dirty="0">
                <a:solidFill>
                  <a:srgbClr val="FFFFFF"/>
                </a:solidFill>
                <a:latin typeface="+mj-lt"/>
                <a:ea typeface="+mj-ea"/>
                <a:cs typeface="+mj-cs"/>
              </a:rPr>
              <a:t>Statistics for items with 0 sales</a:t>
            </a:r>
          </a:p>
        </p:txBody>
      </p:sp>
      <p:cxnSp>
        <p:nvCxnSpPr>
          <p:cNvPr id="20" name="Straight Connector 19">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内容占位符 4">
            <a:extLst>
              <a:ext uri="{FF2B5EF4-FFF2-40B4-BE49-F238E27FC236}">
                <a16:creationId xmlns:a16="http://schemas.microsoft.com/office/drawing/2014/main" id="{AE18EEFC-226C-B120-1BDD-4AFAE49BFBF8}"/>
              </a:ext>
            </a:extLst>
          </p:cNvPr>
          <p:cNvPicPr>
            <a:picLocks noGrp="1" noChangeAspect="1"/>
          </p:cNvPicPr>
          <p:nvPr>
            <p:ph idx="1"/>
          </p:nvPr>
        </p:nvPicPr>
        <p:blipFill rotWithShape="1">
          <a:blip r:embed="rId2"/>
          <a:srcRect t="2093"/>
          <a:stretch/>
        </p:blipFill>
        <p:spPr>
          <a:xfrm>
            <a:off x="320040" y="3833357"/>
            <a:ext cx="11496821" cy="1350745"/>
          </a:xfrm>
          <a:prstGeom prst="rect">
            <a:avLst/>
          </a:prstGeom>
        </p:spPr>
      </p:pic>
    </p:spTree>
    <p:extLst>
      <p:ext uri="{BB962C8B-B14F-4D97-AF65-F5344CB8AC3E}">
        <p14:creationId xmlns:p14="http://schemas.microsoft.com/office/powerpoint/2010/main" val="32812850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A5D22E11-B96D-158F-D434-E6FDFE2CC800}"/>
              </a:ext>
            </a:extLst>
          </p:cNvPr>
          <p:cNvSpPr>
            <a:spLocks noGrp="1"/>
          </p:cNvSpPr>
          <p:nvPr>
            <p:ph type="title"/>
          </p:nvPr>
        </p:nvSpPr>
        <p:spPr>
          <a:xfrm>
            <a:off x="686834" y="1153572"/>
            <a:ext cx="3200400" cy="4461163"/>
          </a:xfrm>
        </p:spPr>
        <p:txBody>
          <a:bodyPr>
            <a:normAutofit/>
          </a:bodyPr>
          <a:lstStyle/>
          <a:p>
            <a:r>
              <a:rPr lang="en-US" altLang="zh-CN" dirty="0">
                <a:solidFill>
                  <a:srgbClr val="FFFFFF"/>
                </a:solidFill>
              </a:rPr>
              <a:t>Table of Content</a:t>
            </a:r>
            <a:endParaRPr lang="zh-CN" alt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DE9754AD-EE81-D402-29B0-22479A2090DD}"/>
              </a:ext>
            </a:extLst>
          </p:cNvPr>
          <p:cNvSpPr>
            <a:spLocks noGrp="1"/>
          </p:cNvSpPr>
          <p:nvPr>
            <p:ph idx="1"/>
          </p:nvPr>
        </p:nvSpPr>
        <p:spPr>
          <a:xfrm>
            <a:off x="4447308" y="591344"/>
            <a:ext cx="6906491" cy="5585619"/>
          </a:xfrm>
        </p:spPr>
        <p:txBody>
          <a:bodyPr anchor="ctr">
            <a:normAutofit lnSpcReduction="10000"/>
          </a:bodyPr>
          <a:lstStyle/>
          <a:p>
            <a:r>
              <a:rPr lang="en-US" altLang="zh-CN" sz="2400" dirty="0"/>
              <a:t>Introduction</a:t>
            </a:r>
          </a:p>
          <a:p>
            <a:r>
              <a:rPr lang="en-US" altLang="zh-CN" sz="2400" dirty="0"/>
              <a:t>Observations &amp; Comparisons of existing Systems</a:t>
            </a:r>
          </a:p>
          <a:p>
            <a:r>
              <a:rPr lang="en-US" altLang="zh-CN" sz="2400" dirty="0"/>
              <a:t>Problem Statement</a:t>
            </a:r>
          </a:p>
          <a:p>
            <a:r>
              <a:rPr lang="en-US" altLang="zh-CN" sz="2400" dirty="0"/>
              <a:t>Aim</a:t>
            </a:r>
          </a:p>
          <a:p>
            <a:r>
              <a:rPr lang="en-US" altLang="zh-CN" sz="2400" dirty="0"/>
              <a:t>Objectives</a:t>
            </a:r>
          </a:p>
          <a:p>
            <a:r>
              <a:rPr lang="en-US" altLang="zh-CN" sz="2400" dirty="0"/>
              <a:t>Method</a:t>
            </a:r>
          </a:p>
          <a:p>
            <a:r>
              <a:rPr lang="en-US" altLang="zh-CN" sz="2400" dirty="0"/>
              <a:t>System Development Life Cycle</a:t>
            </a:r>
          </a:p>
          <a:p>
            <a:r>
              <a:rPr lang="en-US" altLang="zh-CN" sz="2400" dirty="0"/>
              <a:t>Results and Findings</a:t>
            </a:r>
          </a:p>
          <a:p>
            <a:r>
              <a:rPr lang="en-US" altLang="zh-CN" sz="2400" dirty="0"/>
              <a:t>System Demonstration</a:t>
            </a:r>
          </a:p>
          <a:p>
            <a:r>
              <a:rPr lang="en-US" altLang="zh-CN" sz="2400" dirty="0"/>
              <a:t>Feature Code</a:t>
            </a:r>
          </a:p>
          <a:p>
            <a:r>
              <a:rPr lang="en-US" altLang="zh-CN" sz="2400" dirty="0"/>
              <a:t>Conclusion</a:t>
            </a:r>
          </a:p>
          <a:p>
            <a:r>
              <a:rPr lang="en-US" altLang="zh-CN" sz="2400" dirty="0"/>
              <a:t>Future Works</a:t>
            </a:r>
          </a:p>
          <a:p>
            <a:r>
              <a:rPr lang="en-US" altLang="zh-CN" sz="2400" dirty="0"/>
              <a:t>References</a:t>
            </a:r>
            <a:endParaRPr lang="zh-CN" altLang="en-US" sz="2400" dirty="0"/>
          </a:p>
        </p:txBody>
      </p:sp>
    </p:spTree>
    <p:extLst>
      <p:ext uri="{BB962C8B-B14F-4D97-AF65-F5344CB8AC3E}">
        <p14:creationId xmlns:p14="http://schemas.microsoft.com/office/powerpoint/2010/main" val="14333857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0A5DBBE8-EC74-0911-3D16-D45B633C2F7A}"/>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altLang="zh-CN" sz="3600" kern="1200" dirty="0">
                <a:solidFill>
                  <a:srgbClr val="FFFFFF"/>
                </a:solidFill>
                <a:latin typeface="+mj-lt"/>
                <a:ea typeface="+mj-ea"/>
                <a:cs typeface="+mj-cs"/>
              </a:rPr>
              <a:t>Query Item Information</a:t>
            </a:r>
          </a:p>
        </p:txBody>
      </p:sp>
      <p:pic>
        <p:nvPicPr>
          <p:cNvPr id="5" name="内容占位符 4">
            <a:extLst>
              <a:ext uri="{FF2B5EF4-FFF2-40B4-BE49-F238E27FC236}">
                <a16:creationId xmlns:a16="http://schemas.microsoft.com/office/drawing/2014/main" id="{F7A52538-AF70-D202-B7EE-3CE760715A2F}"/>
              </a:ext>
            </a:extLst>
          </p:cNvPr>
          <p:cNvPicPr>
            <a:picLocks noGrp="1" noChangeAspect="1"/>
          </p:cNvPicPr>
          <p:nvPr>
            <p:ph idx="1"/>
          </p:nvPr>
        </p:nvPicPr>
        <p:blipFill>
          <a:blip r:embed="rId2"/>
          <a:stretch>
            <a:fillRect/>
          </a:stretch>
        </p:blipFill>
        <p:spPr>
          <a:xfrm>
            <a:off x="4777316" y="986784"/>
            <a:ext cx="6780700" cy="4882103"/>
          </a:xfrm>
          <a:prstGeom prst="rect">
            <a:avLst/>
          </a:prstGeom>
        </p:spPr>
      </p:pic>
    </p:spTree>
    <p:extLst>
      <p:ext uri="{BB962C8B-B14F-4D97-AF65-F5344CB8AC3E}">
        <p14:creationId xmlns:p14="http://schemas.microsoft.com/office/powerpoint/2010/main" val="14548686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0"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9BFDC115-3163-6C84-25C8-6CDD03CA71F3}"/>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altLang="zh-CN" sz="5400" kern="1200" dirty="0">
                <a:solidFill>
                  <a:srgbClr val="FFFFFF"/>
                </a:solidFill>
                <a:latin typeface="+mj-lt"/>
                <a:ea typeface="+mj-ea"/>
                <a:cs typeface="+mj-cs"/>
              </a:rPr>
              <a:t>Delete Item Information</a:t>
            </a:r>
          </a:p>
        </p:txBody>
      </p:sp>
      <p:cxnSp>
        <p:nvCxnSpPr>
          <p:cNvPr id="21"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1" name="内容占位符 10">
            <a:extLst>
              <a:ext uri="{FF2B5EF4-FFF2-40B4-BE49-F238E27FC236}">
                <a16:creationId xmlns:a16="http://schemas.microsoft.com/office/drawing/2014/main" id="{0EC7E85B-44FB-A848-0F7A-EEF2FDB6AF83}"/>
              </a:ext>
            </a:extLst>
          </p:cNvPr>
          <p:cNvPicPr>
            <a:picLocks noGrp="1" noChangeAspect="1"/>
          </p:cNvPicPr>
          <p:nvPr>
            <p:ph idx="1"/>
          </p:nvPr>
        </p:nvPicPr>
        <p:blipFill>
          <a:blip r:embed="rId2"/>
          <a:stretch>
            <a:fillRect/>
          </a:stretch>
        </p:blipFill>
        <p:spPr>
          <a:xfrm>
            <a:off x="1193283" y="2509911"/>
            <a:ext cx="9750334" cy="3997637"/>
          </a:xfrm>
          <a:prstGeom prst="rect">
            <a:avLst/>
          </a:prstGeom>
        </p:spPr>
      </p:pic>
    </p:spTree>
    <p:extLst>
      <p:ext uri="{BB962C8B-B14F-4D97-AF65-F5344CB8AC3E}">
        <p14:creationId xmlns:p14="http://schemas.microsoft.com/office/powerpoint/2010/main" val="32606734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35"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85A2E209-BC30-6815-D87C-658F91C908FB}"/>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altLang="zh-CN" sz="3600" kern="1200" dirty="0">
                <a:solidFill>
                  <a:srgbClr val="FFFFFF"/>
                </a:solidFill>
                <a:latin typeface="+mj-lt"/>
                <a:ea typeface="+mj-ea"/>
                <a:cs typeface="+mj-cs"/>
              </a:rPr>
              <a:t>Return of Items</a:t>
            </a:r>
          </a:p>
        </p:txBody>
      </p:sp>
      <p:pic>
        <p:nvPicPr>
          <p:cNvPr id="7" name="内容占位符 6">
            <a:extLst>
              <a:ext uri="{FF2B5EF4-FFF2-40B4-BE49-F238E27FC236}">
                <a16:creationId xmlns:a16="http://schemas.microsoft.com/office/drawing/2014/main" id="{D7F42ADF-88D8-1817-A88D-0D077ACB5B23}"/>
              </a:ext>
            </a:extLst>
          </p:cNvPr>
          <p:cNvPicPr>
            <a:picLocks noGrp="1" noChangeAspect="1"/>
          </p:cNvPicPr>
          <p:nvPr>
            <p:ph idx="1"/>
          </p:nvPr>
        </p:nvPicPr>
        <p:blipFill>
          <a:blip r:embed="rId2"/>
          <a:stretch>
            <a:fillRect/>
          </a:stretch>
        </p:blipFill>
        <p:spPr>
          <a:xfrm>
            <a:off x="4777316" y="1207156"/>
            <a:ext cx="6780700" cy="4441358"/>
          </a:xfrm>
          <a:prstGeom prst="rect">
            <a:avLst/>
          </a:prstGeom>
        </p:spPr>
      </p:pic>
    </p:spTree>
    <p:extLst>
      <p:ext uri="{BB962C8B-B14F-4D97-AF65-F5344CB8AC3E}">
        <p14:creationId xmlns:p14="http://schemas.microsoft.com/office/powerpoint/2010/main" val="18106009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标题 1">
            <a:extLst>
              <a:ext uri="{FF2B5EF4-FFF2-40B4-BE49-F238E27FC236}">
                <a16:creationId xmlns:a16="http://schemas.microsoft.com/office/drawing/2014/main" id="{4DEF25B1-D969-0213-AB5A-A095243F8082}"/>
              </a:ext>
            </a:extLst>
          </p:cNvPr>
          <p:cNvSpPr>
            <a:spLocks noGrp="1"/>
          </p:cNvSpPr>
          <p:nvPr>
            <p:ph type="title"/>
          </p:nvPr>
        </p:nvSpPr>
        <p:spPr>
          <a:xfrm>
            <a:off x="838200" y="365125"/>
            <a:ext cx="10515600" cy="1325563"/>
          </a:xfrm>
        </p:spPr>
        <p:txBody>
          <a:bodyPr>
            <a:normAutofit/>
          </a:bodyPr>
          <a:lstStyle/>
          <a:p>
            <a:r>
              <a:rPr lang="en-US" altLang="zh-CN"/>
              <a:t>Conclusion</a:t>
            </a:r>
            <a:endParaRPr lang="zh-CN" altLang="en-US" dirty="0"/>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5FF6EBA5-7071-5DB6-E79D-100E26F3B9F6}"/>
              </a:ext>
            </a:extLst>
          </p:cNvPr>
          <p:cNvSpPr>
            <a:spLocks noGrp="1"/>
          </p:cNvSpPr>
          <p:nvPr>
            <p:ph idx="1"/>
          </p:nvPr>
        </p:nvSpPr>
        <p:spPr>
          <a:xfrm>
            <a:off x="838200" y="1825625"/>
            <a:ext cx="10515600" cy="4351338"/>
          </a:xfrm>
        </p:spPr>
        <p:txBody>
          <a:bodyPr>
            <a:normAutofit/>
          </a:bodyPr>
          <a:lstStyle/>
          <a:p>
            <a:pPr marL="0" indent="0" algn="just">
              <a:buNone/>
            </a:pPr>
            <a:r>
              <a:rPr lang="en-US" altLang="zh-CN" dirty="0"/>
              <a:t>In summary, it can be said that the system has been developed through all phases of the project, allowing it to be built effectively and achieve the main objectives of the project. The proposed application has been implemented on a web-based platform and although it is not perfect, it has successfully met all the objectives and improved the user experience according to the feedback from participants who took part in the user acceptance tests.</a:t>
            </a:r>
            <a:endParaRPr lang="zh-CN" altLang="en-US" dirty="0"/>
          </a:p>
        </p:txBody>
      </p:sp>
    </p:spTree>
    <p:extLst>
      <p:ext uri="{BB962C8B-B14F-4D97-AF65-F5344CB8AC3E}">
        <p14:creationId xmlns:p14="http://schemas.microsoft.com/office/powerpoint/2010/main" val="1732561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5C9D9C2C-3B0B-01F8-540E-819780C86BA8}"/>
              </a:ext>
            </a:extLst>
          </p:cNvPr>
          <p:cNvSpPr>
            <a:spLocks noGrp="1"/>
          </p:cNvSpPr>
          <p:nvPr>
            <p:ph type="title"/>
          </p:nvPr>
        </p:nvSpPr>
        <p:spPr>
          <a:xfrm>
            <a:off x="686834" y="1153572"/>
            <a:ext cx="3200400" cy="4461163"/>
          </a:xfrm>
        </p:spPr>
        <p:txBody>
          <a:bodyPr>
            <a:normAutofit/>
          </a:bodyPr>
          <a:lstStyle/>
          <a:p>
            <a:r>
              <a:rPr lang="en-US" altLang="zh-CN">
                <a:solidFill>
                  <a:srgbClr val="FFFFFF"/>
                </a:solidFill>
              </a:rPr>
              <a:t>Future Works</a:t>
            </a:r>
            <a:endParaRPr lang="zh-CN" alt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内容占位符 2">
            <a:extLst>
              <a:ext uri="{FF2B5EF4-FFF2-40B4-BE49-F238E27FC236}">
                <a16:creationId xmlns:a16="http://schemas.microsoft.com/office/drawing/2014/main" id="{B9DF0CCD-69B5-B577-A2B1-E3025E8CF46F}"/>
              </a:ext>
            </a:extLst>
          </p:cNvPr>
          <p:cNvSpPr>
            <a:spLocks noGrp="1"/>
          </p:cNvSpPr>
          <p:nvPr>
            <p:ph idx="1"/>
          </p:nvPr>
        </p:nvSpPr>
        <p:spPr>
          <a:xfrm>
            <a:off x="4447308" y="591344"/>
            <a:ext cx="6906491" cy="5585619"/>
          </a:xfrm>
        </p:spPr>
        <p:txBody>
          <a:bodyPr anchor="ctr">
            <a:normAutofit/>
          </a:bodyPr>
          <a:lstStyle/>
          <a:p>
            <a:pPr marL="0" indent="0">
              <a:buNone/>
            </a:pPr>
            <a:r>
              <a:rPr lang="en-US" altLang="zh-CN" dirty="0"/>
              <a:t>Future researchers could continue this project: </a:t>
            </a:r>
          </a:p>
          <a:p>
            <a:r>
              <a:rPr lang="en-US" altLang="zh-CN" dirty="0"/>
              <a:t>The system could be improved to be compatible with browsers for mobile or tablet devices</a:t>
            </a:r>
          </a:p>
          <a:p>
            <a:r>
              <a:rPr lang="en-US" altLang="zh-CN" dirty="0"/>
              <a:t>The system can be developed with a multilingual and multi-currency interface</a:t>
            </a:r>
          </a:p>
          <a:p>
            <a:r>
              <a:rPr lang="en-US" altLang="zh-CN" dirty="0"/>
              <a:t>The system's product upload process could be simplified</a:t>
            </a:r>
          </a:p>
          <a:p>
            <a:r>
              <a:rPr lang="en-US" altLang="zh-CN" dirty="0"/>
              <a:t>The system could be developed to support bulk export of shop data to devices in Excel file format</a:t>
            </a:r>
            <a:endParaRPr lang="zh-CN" altLang="en-US" dirty="0"/>
          </a:p>
        </p:txBody>
      </p:sp>
    </p:spTree>
    <p:extLst>
      <p:ext uri="{BB962C8B-B14F-4D97-AF65-F5344CB8AC3E}">
        <p14:creationId xmlns:p14="http://schemas.microsoft.com/office/powerpoint/2010/main" val="5915708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1578F8-E062-40D6-B9CD-DD72714FF990}"/>
              </a:ext>
            </a:extLst>
          </p:cNvPr>
          <p:cNvSpPr>
            <a:spLocks noGrp="1"/>
          </p:cNvSpPr>
          <p:nvPr>
            <p:ph type="title"/>
          </p:nvPr>
        </p:nvSpPr>
        <p:spPr/>
        <p:txBody>
          <a:bodyPr/>
          <a:lstStyle/>
          <a:p>
            <a:r>
              <a:rPr lang="en-US" altLang="zh-CN" dirty="0"/>
              <a:t>References</a:t>
            </a:r>
            <a:endParaRPr lang="zh-CN" altLang="en-US" dirty="0"/>
          </a:p>
        </p:txBody>
      </p:sp>
      <p:sp>
        <p:nvSpPr>
          <p:cNvPr id="3" name="内容占位符 2">
            <a:extLst>
              <a:ext uri="{FF2B5EF4-FFF2-40B4-BE49-F238E27FC236}">
                <a16:creationId xmlns:a16="http://schemas.microsoft.com/office/drawing/2014/main" id="{D064A4DF-4A1D-4862-8106-2C633B545AEF}"/>
              </a:ext>
            </a:extLst>
          </p:cNvPr>
          <p:cNvSpPr>
            <a:spLocks noGrp="1"/>
          </p:cNvSpPr>
          <p:nvPr>
            <p:ph idx="1"/>
          </p:nvPr>
        </p:nvSpPr>
        <p:spPr/>
        <p:txBody>
          <a:bodyPr>
            <a:normAutofit fontScale="25000" lnSpcReduction="20000"/>
          </a:bodyPr>
          <a:lstStyle/>
          <a:p>
            <a:pPr marL="0" lvl="0" indent="0">
              <a:lnSpc>
                <a:spcPct val="110000"/>
              </a:lnSpc>
              <a:buSzPts val="1100"/>
              <a:buNone/>
            </a:pPr>
            <a:r>
              <a:rPr lang="en-MY" altLang="zh-CN" sz="8600" dirty="0"/>
              <a:t>[1] Yin, Y., Zhang, R., Gao, H., &amp; Xi, M. (2019). New retail business analysis and </a:t>
            </a:r>
            <a:r>
              <a:rPr lang="en-MY" altLang="zh-CN" sz="8600" dirty="0" err="1"/>
              <a:t>modeling</a:t>
            </a:r>
            <a:r>
              <a:rPr lang="en-MY" altLang="zh-CN" sz="8600" dirty="0"/>
              <a:t>: A Taobao case study. </a:t>
            </a:r>
            <a:r>
              <a:rPr lang="en-MY" altLang="zh-CN" sz="8600" i="1" dirty="0"/>
              <a:t>IEEE Transactions on Computational Social Systems</a:t>
            </a:r>
            <a:r>
              <a:rPr lang="en-MY" altLang="zh-CN" sz="8600" dirty="0"/>
              <a:t>, 6(5), 1126-1137.</a:t>
            </a:r>
            <a:endParaRPr lang="zh-CN" altLang="zh-CN" sz="8600" dirty="0"/>
          </a:p>
          <a:p>
            <a:pPr marL="0" lvl="0" indent="0">
              <a:lnSpc>
                <a:spcPct val="110000"/>
              </a:lnSpc>
              <a:buSzPts val="1100"/>
              <a:buNone/>
            </a:pPr>
            <a:r>
              <a:rPr lang="en-MY" altLang="zh-CN" sz="8600" dirty="0"/>
              <a:t>[2] Wang, S., &amp; Zhang, Y. (2015). The new retail economy of Shanghai. </a:t>
            </a:r>
            <a:r>
              <a:rPr lang="en-MY" altLang="zh-CN" sz="8600" i="1" dirty="0"/>
              <a:t>Growth and Change</a:t>
            </a:r>
            <a:r>
              <a:rPr lang="en-MY" altLang="zh-CN" sz="8600" dirty="0"/>
              <a:t>, 36(1), 41-73.</a:t>
            </a:r>
            <a:endParaRPr lang="zh-CN" altLang="zh-CN" sz="8600" dirty="0"/>
          </a:p>
          <a:p>
            <a:pPr marL="0" lvl="0" indent="0">
              <a:lnSpc>
                <a:spcPct val="110000"/>
              </a:lnSpc>
              <a:buSzPts val="1100"/>
              <a:buNone/>
            </a:pPr>
            <a:r>
              <a:rPr lang="en-MY" altLang="zh-CN" sz="8600" dirty="0"/>
              <a:t>[3] </a:t>
            </a:r>
            <a:r>
              <a:rPr lang="en-MY" altLang="zh-CN" sz="8600" dirty="0" err="1"/>
              <a:t>Mou</a:t>
            </a:r>
            <a:r>
              <a:rPr lang="en-MY" altLang="zh-CN" sz="8600" dirty="0"/>
              <a:t>, S., Robb, D. J., &amp; </a:t>
            </a:r>
            <a:r>
              <a:rPr lang="en-MY" altLang="zh-CN" sz="8600" dirty="0" err="1"/>
              <a:t>DeHoratius</a:t>
            </a:r>
            <a:r>
              <a:rPr lang="en-MY" altLang="zh-CN" sz="8600" dirty="0"/>
              <a:t>, N. (2018). Retail store operations: Literature review and research directions. </a:t>
            </a:r>
            <a:r>
              <a:rPr lang="en-MY" altLang="zh-CN" sz="8600" i="1" dirty="0"/>
              <a:t>European Journal of Operational Research</a:t>
            </a:r>
            <a:r>
              <a:rPr lang="en-MY" altLang="zh-CN" sz="8600" dirty="0"/>
              <a:t>, 265(2), 399-422.</a:t>
            </a:r>
            <a:endParaRPr lang="zh-CN" altLang="zh-CN" sz="8600" dirty="0"/>
          </a:p>
          <a:p>
            <a:pPr marL="0" lvl="0" indent="0">
              <a:lnSpc>
                <a:spcPct val="110000"/>
              </a:lnSpc>
              <a:buSzPts val="1100"/>
              <a:buNone/>
            </a:pPr>
            <a:r>
              <a:rPr lang="en-MY" altLang="zh-CN" sz="8600" dirty="0"/>
              <a:t>[4] Luce, S. (2015). Revolutionizing Retail: Workers, Political Action, and Social Change by Kendra Coulter. </a:t>
            </a:r>
            <a:r>
              <a:rPr lang="en-MY" altLang="zh-CN" sz="8600" i="1" dirty="0"/>
              <a:t>Labour/Le Travail</a:t>
            </a:r>
            <a:r>
              <a:rPr lang="en-MY" altLang="zh-CN" sz="8600" dirty="0"/>
              <a:t>, 75(1), 265-266.</a:t>
            </a:r>
            <a:endParaRPr lang="zh-CN" altLang="zh-CN" sz="8600" dirty="0"/>
          </a:p>
          <a:p>
            <a:pPr marL="0" lvl="0" indent="0">
              <a:lnSpc>
                <a:spcPct val="110000"/>
              </a:lnSpc>
              <a:buSzPts val="1100"/>
              <a:buNone/>
            </a:pPr>
            <a:r>
              <a:rPr lang="en-MY" altLang="zh-CN" sz="8600" dirty="0"/>
              <a:t>[5] </a:t>
            </a:r>
            <a:r>
              <a:rPr lang="en-MY" altLang="zh-CN" sz="8600" dirty="0" err="1"/>
              <a:t>Pulga</a:t>
            </a:r>
            <a:r>
              <a:rPr lang="en-MY" altLang="zh-CN" sz="8600" dirty="0"/>
              <a:t>, A., 2022. Introducing: </a:t>
            </a:r>
            <a:r>
              <a:rPr lang="en-MY" altLang="zh-CN" sz="8600" dirty="0" err="1"/>
              <a:t>iQmetrix</a:t>
            </a:r>
            <a:r>
              <a:rPr lang="en-MY" altLang="zh-CN" sz="8600" dirty="0"/>
              <a:t> Inside Sales. [online] Iqmetrix.com. Available at: &lt;https://www.iqmetrix.com/blog/introducing-iqmetrix-inside-sales/&gt;.</a:t>
            </a:r>
          </a:p>
        </p:txBody>
      </p:sp>
    </p:spTree>
    <p:extLst>
      <p:ext uri="{BB962C8B-B14F-4D97-AF65-F5344CB8AC3E}">
        <p14:creationId xmlns:p14="http://schemas.microsoft.com/office/powerpoint/2010/main" val="10502412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1B2B12-1E97-43FA-B907-E485A34F2149}"/>
              </a:ext>
            </a:extLst>
          </p:cNvPr>
          <p:cNvSpPr>
            <a:spLocks noGrp="1"/>
          </p:cNvSpPr>
          <p:nvPr>
            <p:ph type="title"/>
          </p:nvPr>
        </p:nvSpPr>
        <p:spPr/>
        <p:txBody>
          <a:bodyPr/>
          <a:lstStyle/>
          <a:p>
            <a:r>
              <a:rPr lang="en-US" altLang="zh-CN" dirty="0"/>
              <a:t>References </a:t>
            </a:r>
            <a:r>
              <a:rPr lang="en-US" altLang="zh-CN" sz="4400" dirty="0"/>
              <a:t>(</a:t>
            </a:r>
            <a:r>
              <a:rPr lang="en-US" altLang="zh-CN" sz="4400" dirty="0" err="1"/>
              <a:t>con’t</a:t>
            </a:r>
            <a:r>
              <a:rPr lang="en-US" altLang="zh-CN" sz="4400" dirty="0"/>
              <a:t>)</a:t>
            </a:r>
            <a:endParaRPr lang="zh-CN" altLang="en-US" dirty="0"/>
          </a:p>
        </p:txBody>
      </p:sp>
      <p:sp>
        <p:nvSpPr>
          <p:cNvPr id="3" name="内容占位符 2">
            <a:extLst>
              <a:ext uri="{FF2B5EF4-FFF2-40B4-BE49-F238E27FC236}">
                <a16:creationId xmlns:a16="http://schemas.microsoft.com/office/drawing/2014/main" id="{32E28CA2-94EA-491C-9097-C83EAC42ED88}"/>
              </a:ext>
            </a:extLst>
          </p:cNvPr>
          <p:cNvSpPr>
            <a:spLocks noGrp="1"/>
          </p:cNvSpPr>
          <p:nvPr>
            <p:ph idx="1"/>
          </p:nvPr>
        </p:nvSpPr>
        <p:spPr/>
        <p:txBody>
          <a:bodyPr>
            <a:normAutofit/>
          </a:bodyPr>
          <a:lstStyle/>
          <a:p>
            <a:pPr marL="0" lvl="0" indent="0">
              <a:lnSpc>
                <a:spcPct val="120000"/>
              </a:lnSpc>
              <a:buSzPts val="1100"/>
              <a:buNone/>
            </a:pPr>
            <a:r>
              <a:rPr lang="en-MY" altLang="zh-CN" sz="1800" dirty="0"/>
              <a:t>[6] PAT RESEARCH: B2B Reviews, Buying Guides &amp; Best Practices. 2022. Top 7 Retail Management Software in 2022 - Reviews, Features, Pricing, Comparison - PAT RESEARCH: B2B Reviews, Buying Guides &amp; Best Practices. [online] Available at: &lt;https://www.predictiveanalyticstoday.com/top-retail-management-software/&gt;.</a:t>
            </a:r>
          </a:p>
          <a:p>
            <a:pPr marL="0" indent="0">
              <a:lnSpc>
                <a:spcPct val="120000"/>
              </a:lnSpc>
              <a:buSzPts val="1100"/>
              <a:buNone/>
            </a:pPr>
            <a:r>
              <a:rPr lang="en-MY" altLang="zh-CN" sz="1800" dirty="0"/>
              <a:t>[7] Rahim, M. A., &amp; Ara, R. Implementation of Point of Sale Software in Mobile Shop. </a:t>
            </a:r>
            <a:endParaRPr lang="zh-CN" altLang="zh-CN" sz="1800" dirty="0"/>
          </a:p>
          <a:p>
            <a:pPr marL="0" indent="0">
              <a:lnSpc>
                <a:spcPct val="100000"/>
              </a:lnSpc>
              <a:buSzPts val="1100"/>
              <a:buNone/>
            </a:pPr>
            <a:r>
              <a:rPr lang="en-MY" altLang="zh-CN" sz="1800" dirty="0"/>
              <a:t>[8] Willems, K., Verhulst, N., &amp; </a:t>
            </a:r>
            <a:r>
              <a:rPr lang="en-MY" altLang="zh-CN" sz="1800" dirty="0" err="1"/>
              <a:t>Brengman</a:t>
            </a:r>
            <a:r>
              <a:rPr lang="en-MY" altLang="zh-CN" sz="1800" dirty="0"/>
              <a:t>, M. (2021). How COVID-19 could accelerate the adoption of new retail technologies and enhance the (E-) </a:t>
            </a:r>
            <a:r>
              <a:rPr lang="en-MY" altLang="zh-CN" sz="1800" dirty="0" err="1"/>
              <a:t>servicescape</a:t>
            </a:r>
            <a:r>
              <a:rPr lang="en-MY" altLang="zh-CN" sz="1800" dirty="0"/>
              <a:t>. In </a:t>
            </a:r>
            <a:r>
              <a:rPr lang="en-MY" altLang="zh-CN" sz="1800" i="1" dirty="0"/>
              <a:t>The Future of Service Post-COVID-19 Pandemic, Volume 2</a:t>
            </a:r>
            <a:r>
              <a:rPr lang="en-MY" altLang="zh-CN" sz="1800" dirty="0"/>
              <a:t> (pp. 103-134). Springer, Singapore.</a:t>
            </a:r>
            <a:endParaRPr lang="zh-CN" altLang="zh-CN" sz="1800" dirty="0"/>
          </a:p>
          <a:p>
            <a:pPr marL="0" indent="0">
              <a:lnSpc>
                <a:spcPct val="100000"/>
              </a:lnSpc>
              <a:buSzPts val="1100"/>
              <a:buNone/>
            </a:pPr>
            <a:r>
              <a:rPr lang="en-MY" altLang="zh-CN" sz="1800" dirty="0"/>
              <a:t>[9] </a:t>
            </a:r>
            <a:r>
              <a:rPr lang="en-MY" altLang="zh-CN" sz="1800" dirty="0" err="1"/>
              <a:t>Ilias</a:t>
            </a:r>
            <a:r>
              <a:rPr lang="en-MY" altLang="zh-CN" sz="1800" dirty="0"/>
              <a:t>, J., Kasim, S., Hassan, R., </a:t>
            </a:r>
            <a:r>
              <a:rPr lang="en-MY" altLang="zh-CN" sz="1800" dirty="0" err="1"/>
              <a:t>Mahdin</a:t>
            </a:r>
            <a:r>
              <a:rPr lang="en-MY" altLang="zh-CN" sz="1800" dirty="0"/>
              <a:t>, H., Ramli, A. A., </a:t>
            </a:r>
            <a:r>
              <a:rPr lang="en-MY" altLang="zh-CN" sz="1800" dirty="0" err="1"/>
              <a:t>Fudzee</a:t>
            </a:r>
            <a:r>
              <a:rPr lang="en-MY" altLang="zh-CN" sz="1800" dirty="0"/>
              <a:t>, M. F. M., &amp; </a:t>
            </a:r>
            <a:r>
              <a:rPr lang="en-MY" altLang="zh-CN" sz="1800" dirty="0" err="1"/>
              <a:t>Aizi</a:t>
            </a:r>
            <a:r>
              <a:rPr lang="en-MY" altLang="zh-CN" sz="1800" dirty="0"/>
              <a:t>, M. (2018). At-</a:t>
            </a:r>
            <a:r>
              <a:rPr lang="en-MY" altLang="zh-CN" sz="1800" dirty="0" err="1"/>
              <a:t>Thoyyib</a:t>
            </a:r>
            <a:r>
              <a:rPr lang="en-MY" altLang="zh-CN" sz="1800" dirty="0"/>
              <a:t> Shop Inventory Management System. </a:t>
            </a:r>
            <a:r>
              <a:rPr lang="en-MY" altLang="zh-CN" sz="1800" i="1" dirty="0"/>
              <a:t>Acta Informatica Malaysia </a:t>
            </a:r>
            <a:r>
              <a:rPr lang="en-MY" altLang="zh-CN" sz="1800" dirty="0"/>
              <a:t>(AIM), 2(2), 12-16.</a:t>
            </a:r>
            <a:endParaRPr lang="zh-CN" altLang="zh-CN" sz="1800" dirty="0"/>
          </a:p>
          <a:p>
            <a:pPr marL="0" indent="0">
              <a:lnSpc>
                <a:spcPct val="100000"/>
              </a:lnSpc>
              <a:buSzPts val="1100"/>
              <a:buNone/>
            </a:pPr>
            <a:r>
              <a:rPr lang="en-MY" altLang="zh-CN" sz="1800" dirty="0"/>
              <a:t>[10] </a:t>
            </a:r>
            <a:r>
              <a:rPr lang="en-MY" altLang="zh-CN" sz="1800" dirty="0" err="1"/>
              <a:t>Tanamal</a:t>
            </a:r>
            <a:r>
              <a:rPr lang="en-MY" altLang="zh-CN" sz="1800" dirty="0"/>
              <a:t>, R., </a:t>
            </a:r>
            <a:r>
              <a:rPr lang="en-MY" altLang="zh-CN" sz="1800" dirty="0" err="1"/>
              <a:t>Nurdiansyah</a:t>
            </a:r>
            <a:r>
              <a:rPr lang="en-MY" altLang="zh-CN" sz="1800" dirty="0"/>
              <a:t>, Y., &amp; Firdaus, F. (2020). Inventory Support System for Retail Shop. In E3S </a:t>
            </a:r>
            <a:r>
              <a:rPr lang="en-MY" altLang="zh-CN" sz="1800" i="1" dirty="0"/>
              <a:t>Web of Conferences </a:t>
            </a:r>
            <a:r>
              <a:rPr lang="en-MY" altLang="zh-CN" sz="1800" dirty="0"/>
              <a:t>(Vol. 188, p. 00020). EDP Sciences.</a:t>
            </a:r>
            <a:endParaRPr lang="zh-CN" altLang="zh-CN" sz="1800" dirty="0"/>
          </a:p>
          <a:p>
            <a:pPr marL="0" lvl="0" indent="0">
              <a:lnSpc>
                <a:spcPct val="120000"/>
              </a:lnSpc>
              <a:buSzPts val="1100"/>
              <a:buNone/>
            </a:pPr>
            <a:endParaRPr lang="zh-CN" altLang="zh-CN" sz="1800" dirty="0"/>
          </a:p>
        </p:txBody>
      </p:sp>
    </p:spTree>
    <p:extLst>
      <p:ext uri="{BB962C8B-B14F-4D97-AF65-F5344CB8AC3E}">
        <p14:creationId xmlns:p14="http://schemas.microsoft.com/office/powerpoint/2010/main" val="11315463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 name="Rectangle 76">
            <a:extLst>
              <a:ext uri="{FF2B5EF4-FFF2-40B4-BE49-F238E27FC236}">
                <a16:creationId xmlns:a16="http://schemas.microsoft.com/office/drawing/2014/main" id="{F12E7CC5-C78B-4EBD-9565-3FA00FAA6C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miling Face with No Fill">
            <a:extLst>
              <a:ext uri="{FF2B5EF4-FFF2-40B4-BE49-F238E27FC236}">
                <a16:creationId xmlns:a16="http://schemas.microsoft.com/office/drawing/2014/main" id="{10E8A485-E132-4046-B0B1-284ABFB84B0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4988" y="1744515"/>
            <a:ext cx="3368969" cy="3368969"/>
          </a:xfrm>
          <a:prstGeom prst="rect">
            <a:avLst/>
          </a:prstGeom>
        </p:spPr>
      </p:pic>
      <p:sp>
        <p:nvSpPr>
          <p:cNvPr id="104" name="Freeform: Shape 78">
            <a:extLst>
              <a:ext uri="{FF2B5EF4-FFF2-40B4-BE49-F238E27FC236}">
                <a16:creationId xmlns:a16="http://schemas.microsoft.com/office/drawing/2014/main" id="{3A4529A5-F675-429F-8044-01372BB134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 name="标题 1">
            <a:extLst>
              <a:ext uri="{FF2B5EF4-FFF2-40B4-BE49-F238E27FC236}">
                <a16:creationId xmlns:a16="http://schemas.microsoft.com/office/drawing/2014/main" id="{293F0166-1B56-4749-A810-026B6E5664D0}"/>
              </a:ext>
            </a:extLst>
          </p:cNvPr>
          <p:cNvSpPr>
            <a:spLocks noGrp="1"/>
          </p:cNvSpPr>
          <p:nvPr>
            <p:ph type="title"/>
          </p:nvPr>
        </p:nvSpPr>
        <p:spPr>
          <a:xfrm>
            <a:off x="5622061" y="762538"/>
            <a:ext cx="5649349" cy="3199862"/>
          </a:xfrm>
        </p:spPr>
        <p:txBody>
          <a:bodyPr vert="horz" lIns="91440" tIns="45720" rIns="91440" bIns="45720" rtlCol="0" anchor="b">
            <a:normAutofit/>
          </a:bodyPr>
          <a:lstStyle/>
          <a:p>
            <a:r>
              <a:rPr kumimoji="1" lang="en-US" altLang="zh-CN" sz="6600" kern="1200" dirty="0">
                <a:solidFill>
                  <a:srgbClr val="FFFFFF"/>
                </a:solidFill>
                <a:latin typeface="+mj-lt"/>
                <a:ea typeface="+mj-ea"/>
                <a:cs typeface="+mj-cs"/>
              </a:rPr>
              <a:t>Thank you </a:t>
            </a:r>
            <a:r>
              <a:rPr lang="en-US" altLang="zh-CN" sz="6600" kern="1200" dirty="0">
                <a:solidFill>
                  <a:srgbClr val="FFFFFF"/>
                </a:solidFill>
                <a:latin typeface="+mj-lt"/>
                <a:ea typeface="+mj-ea"/>
                <a:cs typeface="+mj-cs"/>
              </a:rPr>
              <a:t>for watching</a:t>
            </a:r>
            <a:endParaRPr kumimoji="1" lang="en-US" altLang="zh-CN" sz="6600" kern="1200" dirty="0">
              <a:solidFill>
                <a:srgbClr val="FFFFFF"/>
              </a:solidFill>
              <a:latin typeface="+mj-lt"/>
              <a:ea typeface="+mj-ea"/>
              <a:cs typeface="+mj-cs"/>
            </a:endParaRPr>
          </a:p>
        </p:txBody>
      </p:sp>
      <p:sp>
        <p:nvSpPr>
          <p:cNvPr id="105" name="sketch line">
            <a:extLst>
              <a:ext uri="{FF2B5EF4-FFF2-40B4-BE49-F238E27FC236}">
                <a16:creationId xmlns:a16="http://schemas.microsoft.com/office/drawing/2014/main" id="{63DAB858-5A0C-4AFF-AAC6-705EDF8DB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17682" y="4043302"/>
            <a:ext cx="5303520" cy="18288"/>
          </a:xfrm>
          <a:custGeom>
            <a:avLst/>
            <a:gdLst>
              <a:gd name="connsiteX0" fmla="*/ 0 w 5303520"/>
              <a:gd name="connsiteY0" fmla="*/ 0 h 18288"/>
              <a:gd name="connsiteX1" fmla="*/ 556870 w 5303520"/>
              <a:gd name="connsiteY1" fmla="*/ 0 h 18288"/>
              <a:gd name="connsiteX2" fmla="*/ 1272845 w 5303520"/>
              <a:gd name="connsiteY2" fmla="*/ 0 h 18288"/>
              <a:gd name="connsiteX3" fmla="*/ 1882750 w 5303520"/>
              <a:gd name="connsiteY3" fmla="*/ 0 h 18288"/>
              <a:gd name="connsiteX4" fmla="*/ 2439619 w 5303520"/>
              <a:gd name="connsiteY4" fmla="*/ 0 h 18288"/>
              <a:gd name="connsiteX5" fmla="*/ 3155594 w 5303520"/>
              <a:gd name="connsiteY5" fmla="*/ 0 h 18288"/>
              <a:gd name="connsiteX6" fmla="*/ 3818534 w 5303520"/>
              <a:gd name="connsiteY6" fmla="*/ 0 h 18288"/>
              <a:gd name="connsiteX7" fmla="*/ 4481474 w 5303520"/>
              <a:gd name="connsiteY7" fmla="*/ 0 h 18288"/>
              <a:gd name="connsiteX8" fmla="*/ 5303520 w 5303520"/>
              <a:gd name="connsiteY8" fmla="*/ 0 h 18288"/>
              <a:gd name="connsiteX9" fmla="*/ 5303520 w 5303520"/>
              <a:gd name="connsiteY9" fmla="*/ 18288 h 18288"/>
              <a:gd name="connsiteX10" fmla="*/ 4746650 w 5303520"/>
              <a:gd name="connsiteY10" fmla="*/ 18288 h 18288"/>
              <a:gd name="connsiteX11" fmla="*/ 4242816 w 5303520"/>
              <a:gd name="connsiteY11" fmla="*/ 18288 h 18288"/>
              <a:gd name="connsiteX12" fmla="*/ 3526841 w 5303520"/>
              <a:gd name="connsiteY12" fmla="*/ 18288 h 18288"/>
              <a:gd name="connsiteX13" fmla="*/ 2969971 w 5303520"/>
              <a:gd name="connsiteY13" fmla="*/ 18288 h 18288"/>
              <a:gd name="connsiteX14" fmla="*/ 2253996 w 5303520"/>
              <a:gd name="connsiteY14" fmla="*/ 18288 h 18288"/>
              <a:gd name="connsiteX15" fmla="*/ 1484986 w 5303520"/>
              <a:gd name="connsiteY15" fmla="*/ 18288 h 18288"/>
              <a:gd name="connsiteX16" fmla="*/ 875081 w 5303520"/>
              <a:gd name="connsiteY16" fmla="*/ 18288 h 18288"/>
              <a:gd name="connsiteX17" fmla="*/ 0 w 5303520"/>
              <a:gd name="connsiteY17" fmla="*/ 18288 h 18288"/>
              <a:gd name="connsiteX18" fmla="*/ 0 w 530352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03520" h="18288" fill="none" extrusionOk="0">
                <a:moveTo>
                  <a:pt x="0" y="0"/>
                </a:moveTo>
                <a:cubicBezTo>
                  <a:pt x="191807" y="-19560"/>
                  <a:pt x="373092" y="14032"/>
                  <a:pt x="556870" y="0"/>
                </a:cubicBezTo>
                <a:cubicBezTo>
                  <a:pt x="740648" y="-14032"/>
                  <a:pt x="1109645" y="5886"/>
                  <a:pt x="1272845" y="0"/>
                </a:cubicBezTo>
                <a:cubicBezTo>
                  <a:pt x="1436045" y="-5886"/>
                  <a:pt x="1723352" y="-21940"/>
                  <a:pt x="1882750" y="0"/>
                </a:cubicBezTo>
                <a:cubicBezTo>
                  <a:pt x="2042148" y="21940"/>
                  <a:pt x="2308812" y="-23394"/>
                  <a:pt x="2439619" y="0"/>
                </a:cubicBezTo>
                <a:cubicBezTo>
                  <a:pt x="2570426" y="23394"/>
                  <a:pt x="2936980" y="-3315"/>
                  <a:pt x="3155594" y="0"/>
                </a:cubicBezTo>
                <a:cubicBezTo>
                  <a:pt x="3374208" y="3315"/>
                  <a:pt x="3528026" y="24519"/>
                  <a:pt x="3818534" y="0"/>
                </a:cubicBezTo>
                <a:cubicBezTo>
                  <a:pt x="4109042" y="-24519"/>
                  <a:pt x="4161759" y="-18720"/>
                  <a:pt x="4481474" y="0"/>
                </a:cubicBezTo>
                <a:cubicBezTo>
                  <a:pt x="4801189" y="18720"/>
                  <a:pt x="5011126" y="27308"/>
                  <a:pt x="5303520" y="0"/>
                </a:cubicBezTo>
                <a:cubicBezTo>
                  <a:pt x="5304050" y="6954"/>
                  <a:pt x="5304254" y="12839"/>
                  <a:pt x="5303520" y="18288"/>
                </a:cubicBezTo>
                <a:cubicBezTo>
                  <a:pt x="5132450" y="501"/>
                  <a:pt x="4953391" y="18714"/>
                  <a:pt x="4746650" y="18288"/>
                </a:cubicBezTo>
                <a:cubicBezTo>
                  <a:pt x="4539909" y="17863"/>
                  <a:pt x="4361261" y="7168"/>
                  <a:pt x="4242816" y="18288"/>
                </a:cubicBezTo>
                <a:cubicBezTo>
                  <a:pt x="4124371" y="29408"/>
                  <a:pt x="3754907" y="21026"/>
                  <a:pt x="3526841" y="18288"/>
                </a:cubicBezTo>
                <a:cubicBezTo>
                  <a:pt x="3298775" y="15550"/>
                  <a:pt x="3164473" y="3913"/>
                  <a:pt x="2969971" y="18288"/>
                </a:cubicBezTo>
                <a:cubicBezTo>
                  <a:pt x="2775469" y="32664"/>
                  <a:pt x="2608536" y="2050"/>
                  <a:pt x="2253996" y="18288"/>
                </a:cubicBezTo>
                <a:cubicBezTo>
                  <a:pt x="1899456" y="34526"/>
                  <a:pt x="1752044" y="28789"/>
                  <a:pt x="1484986" y="18288"/>
                </a:cubicBezTo>
                <a:cubicBezTo>
                  <a:pt x="1217928" y="7788"/>
                  <a:pt x="1060609" y="-4784"/>
                  <a:pt x="875081" y="18288"/>
                </a:cubicBezTo>
                <a:cubicBezTo>
                  <a:pt x="689553" y="41360"/>
                  <a:pt x="188846" y="25228"/>
                  <a:pt x="0" y="18288"/>
                </a:cubicBezTo>
                <a:cubicBezTo>
                  <a:pt x="-570" y="9279"/>
                  <a:pt x="132" y="5100"/>
                  <a:pt x="0" y="0"/>
                </a:cubicBezTo>
                <a:close/>
              </a:path>
              <a:path w="5303520" h="18288" stroke="0" extrusionOk="0">
                <a:moveTo>
                  <a:pt x="0" y="0"/>
                </a:moveTo>
                <a:cubicBezTo>
                  <a:pt x="181149" y="2038"/>
                  <a:pt x="442175" y="-27591"/>
                  <a:pt x="609905" y="0"/>
                </a:cubicBezTo>
                <a:cubicBezTo>
                  <a:pt x="777636" y="27591"/>
                  <a:pt x="947554" y="-24271"/>
                  <a:pt x="1113739" y="0"/>
                </a:cubicBezTo>
                <a:cubicBezTo>
                  <a:pt x="1279924" y="24271"/>
                  <a:pt x="1721318" y="-30891"/>
                  <a:pt x="1882750" y="0"/>
                </a:cubicBezTo>
                <a:cubicBezTo>
                  <a:pt x="2044182" y="30891"/>
                  <a:pt x="2270822" y="-14002"/>
                  <a:pt x="2492654" y="0"/>
                </a:cubicBezTo>
                <a:cubicBezTo>
                  <a:pt x="2714486" y="14002"/>
                  <a:pt x="2822632" y="27292"/>
                  <a:pt x="3102559" y="0"/>
                </a:cubicBezTo>
                <a:cubicBezTo>
                  <a:pt x="3382487" y="-27292"/>
                  <a:pt x="3489743" y="-31235"/>
                  <a:pt x="3871570" y="0"/>
                </a:cubicBezTo>
                <a:cubicBezTo>
                  <a:pt x="4253397" y="31235"/>
                  <a:pt x="4301475" y="22800"/>
                  <a:pt x="4428439" y="0"/>
                </a:cubicBezTo>
                <a:cubicBezTo>
                  <a:pt x="4555403" y="-22800"/>
                  <a:pt x="5018410" y="43534"/>
                  <a:pt x="5303520" y="0"/>
                </a:cubicBezTo>
                <a:cubicBezTo>
                  <a:pt x="5302837" y="5414"/>
                  <a:pt x="5302800" y="12510"/>
                  <a:pt x="5303520" y="18288"/>
                </a:cubicBezTo>
                <a:cubicBezTo>
                  <a:pt x="5082751" y="18456"/>
                  <a:pt x="4993374" y="24100"/>
                  <a:pt x="4746650" y="18288"/>
                </a:cubicBezTo>
                <a:cubicBezTo>
                  <a:pt x="4499926" y="12477"/>
                  <a:pt x="4368648" y="-7187"/>
                  <a:pt x="4083710" y="18288"/>
                </a:cubicBezTo>
                <a:cubicBezTo>
                  <a:pt x="3798772" y="43763"/>
                  <a:pt x="3729434" y="5501"/>
                  <a:pt x="3473806" y="18288"/>
                </a:cubicBezTo>
                <a:cubicBezTo>
                  <a:pt x="3218178" y="31075"/>
                  <a:pt x="3056855" y="30003"/>
                  <a:pt x="2704795" y="18288"/>
                </a:cubicBezTo>
                <a:cubicBezTo>
                  <a:pt x="2352735" y="6573"/>
                  <a:pt x="2319447" y="29257"/>
                  <a:pt x="1935785" y="18288"/>
                </a:cubicBezTo>
                <a:cubicBezTo>
                  <a:pt x="1552123" y="7320"/>
                  <a:pt x="1532619" y="-467"/>
                  <a:pt x="1378915" y="18288"/>
                </a:cubicBezTo>
                <a:cubicBezTo>
                  <a:pt x="1225211" y="37043"/>
                  <a:pt x="1038692" y="34308"/>
                  <a:pt x="715975" y="18288"/>
                </a:cubicBezTo>
                <a:cubicBezTo>
                  <a:pt x="393258" y="2268"/>
                  <a:pt x="303768" y="26944"/>
                  <a:pt x="0" y="18288"/>
                </a:cubicBezTo>
                <a:cubicBezTo>
                  <a:pt x="-306" y="11061"/>
                  <a:pt x="-655" y="7751"/>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52638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3" name="Picture 4" descr="Boxes On Rack In Warehouse">
            <a:extLst>
              <a:ext uri="{FF2B5EF4-FFF2-40B4-BE49-F238E27FC236}">
                <a16:creationId xmlns:a16="http://schemas.microsoft.com/office/drawing/2014/main" id="{5C9E6EAB-58A9-4229-A91B-481A414A7A51}"/>
              </a:ext>
            </a:extLst>
          </p:cNvPr>
          <p:cNvPicPr>
            <a:picLocks noChangeAspect="1"/>
          </p:cNvPicPr>
          <p:nvPr/>
        </p:nvPicPr>
        <p:blipFill rotWithShape="1">
          <a:blip r:embed="rId2">
            <a:alphaModFix amt="35000"/>
          </a:blip>
          <a:srcRect t="4349" b="11382"/>
          <a:stretch/>
        </p:blipFill>
        <p:spPr>
          <a:xfrm>
            <a:off x="20" y="10"/>
            <a:ext cx="12191980" cy="6857990"/>
          </a:xfrm>
          <a:prstGeom prst="rect">
            <a:avLst/>
          </a:prstGeom>
        </p:spPr>
      </p:pic>
      <p:sp>
        <p:nvSpPr>
          <p:cNvPr id="2" name="标题 1">
            <a:extLst>
              <a:ext uri="{FF2B5EF4-FFF2-40B4-BE49-F238E27FC236}">
                <a16:creationId xmlns:a16="http://schemas.microsoft.com/office/drawing/2014/main" id="{C0458BA1-54D5-48FD-B36F-26E572FFD7D0}"/>
              </a:ext>
            </a:extLst>
          </p:cNvPr>
          <p:cNvSpPr>
            <a:spLocks noGrp="1"/>
          </p:cNvSpPr>
          <p:nvPr>
            <p:ph type="title"/>
          </p:nvPr>
        </p:nvSpPr>
        <p:spPr>
          <a:xfrm>
            <a:off x="838200" y="365125"/>
            <a:ext cx="10515600" cy="1325563"/>
          </a:xfrm>
        </p:spPr>
        <p:txBody>
          <a:bodyPr>
            <a:normAutofit/>
          </a:bodyPr>
          <a:lstStyle/>
          <a:p>
            <a:r>
              <a:rPr lang="en-US" altLang="zh-CN" dirty="0">
                <a:solidFill>
                  <a:srgbClr val="FFFFFF"/>
                </a:solidFill>
              </a:rPr>
              <a:t>Introduction</a:t>
            </a:r>
            <a:endParaRPr lang="zh-CN" altLang="en-US">
              <a:solidFill>
                <a:srgbClr val="FFFFFF"/>
              </a:solidFill>
            </a:endParaRPr>
          </a:p>
        </p:txBody>
      </p:sp>
      <p:sp>
        <p:nvSpPr>
          <p:cNvPr id="3" name="内容占位符 2">
            <a:extLst>
              <a:ext uri="{FF2B5EF4-FFF2-40B4-BE49-F238E27FC236}">
                <a16:creationId xmlns:a16="http://schemas.microsoft.com/office/drawing/2014/main" id="{85E78390-9E1A-4B97-8CDD-BD9C8592C838}"/>
              </a:ext>
            </a:extLst>
          </p:cNvPr>
          <p:cNvSpPr>
            <a:spLocks noGrp="1"/>
          </p:cNvSpPr>
          <p:nvPr>
            <p:ph idx="1"/>
          </p:nvPr>
        </p:nvSpPr>
        <p:spPr>
          <a:xfrm>
            <a:off x="838200" y="1825625"/>
            <a:ext cx="10515600" cy="4351338"/>
          </a:xfrm>
        </p:spPr>
        <p:txBody>
          <a:bodyPr>
            <a:normAutofit lnSpcReduction="10000"/>
          </a:bodyPr>
          <a:lstStyle/>
          <a:p>
            <a:pPr algn="just"/>
            <a:r>
              <a:rPr lang="en-US" altLang="zh-CN" sz="2800" dirty="0"/>
              <a:t>Today, stores are all around everyone. It is a traditional retail business organization, while the modern retail business model is gradually transforming into the new retail. It is a business model derived from the new era, with consumers as the core and data and information technology as the retail format. This project aims to design and develop a web-based smart shop management system application to provide solutions for the management of retail businesses, to help retail shop managers improve the efficiency and performance of managing their shops, and to effectively improve the adaptability of their businesses to the online and offline retail business environment, which will be the focus of this research and exploration [1].</a:t>
            </a:r>
          </a:p>
        </p:txBody>
      </p:sp>
    </p:spTree>
    <p:extLst>
      <p:ext uri="{BB962C8B-B14F-4D97-AF65-F5344CB8AC3E}">
        <p14:creationId xmlns:p14="http://schemas.microsoft.com/office/powerpoint/2010/main" val="1282653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5527047A-183F-49BA-8A88-816EAC39ABA9}"/>
              </a:ext>
            </a:extLst>
          </p:cNvPr>
          <p:cNvSpPr>
            <a:spLocks noGrp="1"/>
          </p:cNvSpPr>
          <p:nvPr>
            <p:ph type="title"/>
          </p:nvPr>
        </p:nvSpPr>
        <p:spPr>
          <a:xfrm>
            <a:off x="643467" y="321734"/>
            <a:ext cx="10905066" cy="1135737"/>
          </a:xfrm>
        </p:spPr>
        <p:txBody>
          <a:bodyPr>
            <a:normAutofit/>
          </a:bodyPr>
          <a:lstStyle/>
          <a:p>
            <a:r>
              <a:rPr lang="en-US" altLang="zh-CN" sz="3600" dirty="0"/>
              <a:t>Background</a:t>
            </a:r>
            <a:endParaRPr lang="zh-CN" altLang="en-US" sz="3600" dirty="0"/>
          </a:p>
        </p:txBody>
      </p:sp>
      <p:sp>
        <p:nvSpPr>
          <p:cNvPr id="19" name="内容占位符 2">
            <a:extLst>
              <a:ext uri="{FF2B5EF4-FFF2-40B4-BE49-F238E27FC236}">
                <a16:creationId xmlns:a16="http://schemas.microsoft.com/office/drawing/2014/main" id="{FA28A9D2-1877-4E4B-81F0-70BB3555684E}"/>
              </a:ext>
            </a:extLst>
          </p:cNvPr>
          <p:cNvSpPr>
            <a:spLocks noGrp="1"/>
          </p:cNvSpPr>
          <p:nvPr>
            <p:ph idx="1"/>
          </p:nvPr>
        </p:nvSpPr>
        <p:spPr>
          <a:xfrm>
            <a:off x="643467" y="1782981"/>
            <a:ext cx="10905066" cy="4393982"/>
          </a:xfrm>
        </p:spPr>
        <p:txBody>
          <a:bodyPr>
            <a:normAutofit/>
          </a:bodyPr>
          <a:lstStyle/>
          <a:p>
            <a:pPr algn="just"/>
            <a:r>
              <a:rPr lang="en-US" altLang="zh-CN" sz="2000" dirty="0"/>
              <a:t>The retail industry has a long history of development. By studying the evolution of the global retail industry, it can be found that the goal of retail companies is to obtain more customer traffic, higher purchase rates and higher customer loyalty at lower costs, and people move from physical stores to the Internet and from the Internet to mobile Internet [2]. The industry can only get the most efficient customer traffic by making corresponding changes.</a:t>
            </a:r>
          </a:p>
          <a:p>
            <a:pPr algn="just"/>
            <a:r>
              <a:rPr lang="en-US" altLang="zh-CN" sz="2000" dirty="0"/>
              <a:t>With the rapid development of network information technology, emerging forms of online retailing appear in people's lives, and the establishment of Alibaba in China in 1999, the online retailing model continues to influence and change the shopping behavior of consumers, while the physical retail industry still has many problems such as unreasonable resource allocation and high costs in the development process due to the lack of relevant experience [3]. Therefore, retail enterprises should fully understand the online and offline retail environment and develop a reasonable marketing model based on this, which is the main problem facing the development of retail enterprises at present.</a:t>
            </a:r>
            <a:endParaRPr lang="zh-CN" altLang="en-US" sz="2000" dirty="0"/>
          </a:p>
        </p:txBody>
      </p:sp>
      <p:sp>
        <p:nvSpPr>
          <p:cNvPr id="2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8305650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Freeform: Shape 23">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41" name="Group 25">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27"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42"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43"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44"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45"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46"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标题 1">
            <a:extLst>
              <a:ext uri="{FF2B5EF4-FFF2-40B4-BE49-F238E27FC236}">
                <a16:creationId xmlns:a16="http://schemas.microsoft.com/office/drawing/2014/main" id="{CB98E1DE-C73B-4B7E-88AE-1BD7819857B7}"/>
              </a:ext>
            </a:extLst>
          </p:cNvPr>
          <p:cNvSpPr>
            <a:spLocks noGrp="1"/>
          </p:cNvSpPr>
          <p:nvPr>
            <p:ph type="title"/>
          </p:nvPr>
        </p:nvSpPr>
        <p:spPr>
          <a:xfrm>
            <a:off x="396032" y="685800"/>
            <a:ext cx="3254254" cy="5105400"/>
          </a:xfrm>
        </p:spPr>
        <p:txBody>
          <a:bodyPr>
            <a:normAutofit/>
          </a:bodyPr>
          <a:lstStyle/>
          <a:p>
            <a:r>
              <a:rPr lang="en-US" altLang="zh-CN" sz="3700" dirty="0">
                <a:solidFill>
                  <a:srgbClr val="FFFFFF"/>
                </a:solidFill>
              </a:rPr>
              <a:t>Observations &amp; Comparisons of existing Systems</a:t>
            </a:r>
            <a:endParaRPr lang="zh-CN" altLang="en-US" sz="3700" dirty="0">
              <a:solidFill>
                <a:srgbClr val="FFFFFF"/>
              </a:solidFill>
            </a:endParaRPr>
          </a:p>
        </p:txBody>
      </p:sp>
      <p:graphicFrame>
        <p:nvGraphicFramePr>
          <p:cNvPr id="19" name="内容占位符 6">
            <a:extLst>
              <a:ext uri="{FF2B5EF4-FFF2-40B4-BE49-F238E27FC236}">
                <a16:creationId xmlns:a16="http://schemas.microsoft.com/office/drawing/2014/main" id="{8DAA12CF-270A-4DE6-8CE6-EEF2BF16DB00}"/>
              </a:ext>
            </a:extLst>
          </p:cNvPr>
          <p:cNvGraphicFramePr>
            <a:graphicFrameLocks noGrp="1"/>
          </p:cNvGraphicFramePr>
          <p:nvPr>
            <p:ph idx="1"/>
            <p:extLst>
              <p:ext uri="{D42A27DB-BD31-4B8C-83A1-F6EECF244321}">
                <p14:modId xmlns:p14="http://schemas.microsoft.com/office/powerpoint/2010/main" val="2059538749"/>
              </p:ext>
            </p:extLst>
          </p:nvPr>
        </p:nvGraphicFramePr>
        <p:xfrm>
          <a:off x="5010151" y="794944"/>
          <a:ext cx="6496659" cy="5130368"/>
        </p:xfrm>
        <a:graphic>
          <a:graphicData uri="http://schemas.openxmlformats.org/drawingml/2006/table">
            <a:tbl>
              <a:tblPr firstRow="1" firstCol="1" bandRow="1"/>
              <a:tblGrid>
                <a:gridCol w="368622">
                  <a:extLst>
                    <a:ext uri="{9D8B030D-6E8A-4147-A177-3AD203B41FA5}">
                      <a16:colId xmlns:a16="http://schemas.microsoft.com/office/drawing/2014/main" val="1516693859"/>
                    </a:ext>
                  </a:extLst>
                </a:gridCol>
                <a:gridCol w="923466">
                  <a:extLst>
                    <a:ext uri="{9D8B030D-6E8A-4147-A177-3AD203B41FA5}">
                      <a16:colId xmlns:a16="http://schemas.microsoft.com/office/drawing/2014/main" val="2645073406"/>
                    </a:ext>
                  </a:extLst>
                </a:gridCol>
                <a:gridCol w="3089996">
                  <a:extLst>
                    <a:ext uri="{9D8B030D-6E8A-4147-A177-3AD203B41FA5}">
                      <a16:colId xmlns:a16="http://schemas.microsoft.com/office/drawing/2014/main" val="3487363271"/>
                    </a:ext>
                  </a:extLst>
                </a:gridCol>
                <a:gridCol w="2114575">
                  <a:extLst>
                    <a:ext uri="{9D8B030D-6E8A-4147-A177-3AD203B41FA5}">
                      <a16:colId xmlns:a16="http://schemas.microsoft.com/office/drawing/2014/main" val="883260756"/>
                    </a:ext>
                  </a:extLst>
                </a:gridCol>
              </a:tblGrid>
              <a:tr h="291303">
                <a:tc>
                  <a:txBody>
                    <a:bodyPr/>
                    <a:lstStyle/>
                    <a:p>
                      <a:pPr algn="l" fontAlgn="ctr">
                        <a:lnSpc>
                          <a:spcPct val="150000"/>
                        </a:lnSpc>
                        <a:spcBef>
                          <a:spcPts val="0"/>
                        </a:spcBef>
                        <a:spcAft>
                          <a:spcPts val="0"/>
                        </a:spcAft>
                      </a:pPr>
                      <a:r>
                        <a:rPr lang="en-MY" sz="1100" b="1" i="0" u="none" strike="noStrike" dirty="0">
                          <a:effectLst/>
                          <a:latin typeface="Times New Roman" panose="02020603050405020304" pitchFamily="18" charset="0"/>
                          <a:ea typeface="等线" panose="02010600030101010101" pitchFamily="2" charset="-122"/>
                        </a:rPr>
                        <a:t>No</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1" i="0" u="none" strike="noStrike" dirty="0">
                          <a:effectLst/>
                          <a:latin typeface="Times New Roman" panose="02020603050405020304" pitchFamily="18" charset="0"/>
                          <a:ea typeface="等线" panose="02010600030101010101" pitchFamily="2" charset="-122"/>
                        </a:rPr>
                        <a:t>System Title</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1" i="0" u="none" strike="noStrike" dirty="0">
                          <a:effectLst/>
                          <a:latin typeface="Times New Roman" panose="02020603050405020304" pitchFamily="18" charset="0"/>
                          <a:ea typeface="等线" panose="02010600030101010101" pitchFamily="2" charset="-122"/>
                        </a:rPr>
                        <a:t>Introduction</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1" i="0" u="none" strike="noStrike" dirty="0">
                          <a:effectLst/>
                          <a:latin typeface="Times New Roman" panose="02020603050405020304" pitchFamily="18" charset="0"/>
                          <a:ea typeface="等线" panose="02010600030101010101" pitchFamily="2" charset="-122"/>
                        </a:rPr>
                        <a:t>Advantage Features</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5447512"/>
                  </a:ext>
                </a:extLst>
              </a:tr>
              <a:tr h="1339218">
                <a:tc>
                  <a:txBody>
                    <a:bodyPr/>
                    <a:lstStyle/>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1</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err="1">
                          <a:effectLst/>
                          <a:latin typeface="Times New Roman" panose="02020603050405020304" pitchFamily="18" charset="0"/>
                          <a:ea typeface="等线" panose="02010600030101010101" pitchFamily="2" charset="-122"/>
                        </a:rPr>
                        <a:t>IQmetrix</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US" sz="1100" b="0" i="0" u="none" strike="noStrike" dirty="0" err="1">
                          <a:solidFill>
                            <a:srgbClr val="333333"/>
                          </a:solidFill>
                          <a:effectLst/>
                          <a:latin typeface="Times New Roman" panose="02020603050405020304" pitchFamily="18" charset="0"/>
                          <a:ea typeface="等线" panose="02010600030101010101" pitchFamily="2" charset="-122"/>
                        </a:rPr>
                        <a:t>iQmetrix</a:t>
                      </a:r>
                      <a:r>
                        <a:rPr lang="en-US" sz="1100" b="0" i="0" u="none" strike="noStrike" dirty="0">
                          <a:solidFill>
                            <a:srgbClr val="333333"/>
                          </a:solidFill>
                          <a:effectLst/>
                          <a:latin typeface="Times New Roman" panose="02020603050405020304" pitchFamily="18" charset="0"/>
                          <a:ea typeface="等线" panose="02010600030101010101" pitchFamily="2" charset="-122"/>
                        </a:rPr>
                        <a:t> provides integrated POS, retail management and software solutions that help wireless, repair and specialty retailers create an outstanding customer experience [4].</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1. Scalable</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2. Easy to use</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3. Advanced Security</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4. No more outdated technologies</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37002122"/>
                  </a:ext>
                </a:extLst>
              </a:tr>
              <a:tr h="821409">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2</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Springboard</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Springboard Retail's point-of-sale and retail management software provides retailers with data to support more rational sales strategies [5].</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1. Data driven</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2. Built-in flexibility</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3. Easy Export</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88700174"/>
                  </a:ext>
                </a:extLst>
              </a:tr>
              <a:tr h="1080314">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3</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Retail Pro</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Retail Pro is the global leader in retail management software, known worldwide for its rich functionality, cross-country capabilities, and unmatched flexibility [6].</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1. Internationalization</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2. Mining complex data</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3. Inventory management</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66172508"/>
                  </a:ext>
                </a:extLst>
              </a:tr>
              <a:tr h="1598124">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4</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ChainDrive</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US" sz="1100" b="0" i="0" u="none" strike="noStrike" dirty="0" err="1">
                          <a:solidFill>
                            <a:srgbClr val="333333"/>
                          </a:solidFill>
                          <a:effectLst/>
                          <a:latin typeface="Times New Roman" panose="02020603050405020304" pitchFamily="18" charset="0"/>
                          <a:ea typeface="等线" panose="02010600030101010101" pitchFamily="2" charset="-122"/>
                        </a:rPr>
                        <a:t>ChainDrive</a:t>
                      </a:r>
                      <a:r>
                        <a:rPr lang="en-US" sz="1100" b="0" i="0" u="none" strike="noStrike" dirty="0">
                          <a:solidFill>
                            <a:srgbClr val="333333"/>
                          </a:solidFill>
                          <a:effectLst/>
                          <a:latin typeface="Times New Roman" panose="02020603050405020304" pitchFamily="18" charset="0"/>
                          <a:ea typeface="等线" panose="02010600030101010101" pitchFamily="2" charset="-122"/>
                        </a:rPr>
                        <a:t> is composed entirely of retail process components and is a single-source omnichannel software on which users can base their management activities and implement many operations [5].</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1. Mobile Friendly</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2. Loss Prevention</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3. Employee Productivity</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4. Track Store Performance</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5. Using Data Mining Techniques</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93128593"/>
                  </a:ext>
                </a:extLst>
              </a:tr>
            </a:tbl>
          </a:graphicData>
        </a:graphic>
      </p:graphicFrame>
    </p:spTree>
    <p:extLst>
      <p:ext uri="{BB962C8B-B14F-4D97-AF65-F5344CB8AC3E}">
        <p14:creationId xmlns:p14="http://schemas.microsoft.com/office/powerpoint/2010/main" val="36731358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B52957-0466-3F47-BC0B-789AA1C3A8C8}"/>
              </a:ext>
            </a:extLst>
          </p:cNvPr>
          <p:cNvSpPr>
            <a:spLocks noGrp="1"/>
          </p:cNvSpPr>
          <p:nvPr>
            <p:ph type="title"/>
          </p:nvPr>
        </p:nvSpPr>
        <p:spPr>
          <a:xfrm>
            <a:off x="1136428" y="627564"/>
            <a:ext cx="7474172" cy="1325563"/>
          </a:xfrm>
        </p:spPr>
        <p:txBody>
          <a:bodyPr>
            <a:normAutofit/>
          </a:bodyPr>
          <a:lstStyle/>
          <a:p>
            <a:r>
              <a:rPr lang="en-US" altLang="zh-CN" dirty="0"/>
              <a:t>Problem Statement</a:t>
            </a:r>
            <a:endParaRPr lang="zh-CN" altLang="en-US" dirty="0"/>
          </a:p>
        </p:txBody>
      </p:sp>
      <p:sp>
        <p:nvSpPr>
          <p:cNvPr id="32" name="内容占位符 2">
            <a:extLst>
              <a:ext uri="{FF2B5EF4-FFF2-40B4-BE49-F238E27FC236}">
                <a16:creationId xmlns:a16="http://schemas.microsoft.com/office/drawing/2014/main" id="{1FDED55D-F3A1-B047-E8EB-E260D4539C4D}"/>
              </a:ext>
            </a:extLst>
          </p:cNvPr>
          <p:cNvSpPr>
            <a:spLocks noGrp="1"/>
          </p:cNvSpPr>
          <p:nvPr>
            <p:ph idx="1"/>
          </p:nvPr>
        </p:nvSpPr>
        <p:spPr>
          <a:xfrm>
            <a:off x="1136429" y="2278173"/>
            <a:ext cx="6467867" cy="3450613"/>
          </a:xfrm>
        </p:spPr>
        <p:txBody>
          <a:bodyPr anchor="ctr">
            <a:normAutofit/>
          </a:bodyPr>
          <a:lstStyle/>
          <a:p>
            <a:r>
              <a:rPr lang="en-US" altLang="zh-CN" sz="2400" dirty="0"/>
              <a:t>High operation and management costs of traditional retail stores [7].</a:t>
            </a:r>
          </a:p>
          <a:p>
            <a:r>
              <a:rPr lang="en-US" altLang="zh-CN" sz="2400" dirty="0"/>
              <a:t>The limited amount of customers that can be reached in traditional offline retail stores [8].</a:t>
            </a:r>
          </a:p>
          <a:p>
            <a:r>
              <a:rPr lang="en-US" altLang="zh-CN" sz="2400" dirty="0"/>
              <a:t>Traditional retail stores are difficult to aggregate merchandise statistics [9].</a:t>
            </a:r>
          </a:p>
          <a:p>
            <a:r>
              <a:rPr lang="en-US" altLang="zh-CN" sz="2400" dirty="0"/>
              <a:t>Traditional retail stores are difficult to manage inventory [10].</a:t>
            </a:r>
            <a:endParaRPr lang="zh-CN" altLang="en-US" sz="2400" dirty="0"/>
          </a:p>
        </p:txBody>
      </p:sp>
      <p:sp>
        <p:nvSpPr>
          <p:cNvPr id="33" name="Rectangle 9">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11">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商店">
            <a:extLst>
              <a:ext uri="{FF2B5EF4-FFF2-40B4-BE49-F238E27FC236}">
                <a16:creationId xmlns:a16="http://schemas.microsoft.com/office/drawing/2014/main" id="{C58D4B3D-A2FB-519C-F484-DC90DFBA46B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Tree>
    <p:extLst>
      <p:ext uri="{BB962C8B-B14F-4D97-AF65-F5344CB8AC3E}">
        <p14:creationId xmlns:p14="http://schemas.microsoft.com/office/powerpoint/2010/main" val="34309257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87F07180-0A34-4E6D-908F-773E06A36E7A}"/>
              </a:ext>
            </a:extLst>
          </p:cNvPr>
          <p:cNvSpPr>
            <a:spLocks noGrp="1"/>
          </p:cNvSpPr>
          <p:nvPr>
            <p:ph type="title"/>
          </p:nvPr>
        </p:nvSpPr>
        <p:spPr>
          <a:xfrm>
            <a:off x="640080" y="325369"/>
            <a:ext cx="4368602" cy="1956841"/>
          </a:xfrm>
        </p:spPr>
        <p:txBody>
          <a:bodyPr anchor="b">
            <a:normAutofit/>
          </a:bodyPr>
          <a:lstStyle/>
          <a:p>
            <a:r>
              <a:rPr lang="en-US" altLang="zh-CN" sz="5400"/>
              <a:t>Aim</a:t>
            </a:r>
            <a:endParaRPr lang="zh-CN" altLang="en-US" sz="5400"/>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2C1CC0BE-E4B8-4C16-A1D7-ABAC6503E084}"/>
              </a:ext>
            </a:extLst>
          </p:cNvPr>
          <p:cNvSpPr>
            <a:spLocks noGrp="1"/>
          </p:cNvSpPr>
          <p:nvPr>
            <p:ph idx="1"/>
          </p:nvPr>
        </p:nvSpPr>
        <p:spPr>
          <a:xfrm>
            <a:off x="640080" y="2872899"/>
            <a:ext cx="4243589" cy="3320668"/>
          </a:xfrm>
        </p:spPr>
        <p:txBody>
          <a:bodyPr>
            <a:normAutofit/>
          </a:bodyPr>
          <a:lstStyle/>
          <a:p>
            <a:pPr marL="0" indent="0">
              <a:buNone/>
            </a:pPr>
            <a:r>
              <a:rPr lang="en-US" altLang="zh-CN" sz="2200">
                <a:effectLst/>
                <a:latin typeface="Times New Roman" panose="02020603050405020304" pitchFamily="18" charset="0"/>
                <a:ea typeface="等线" panose="02010600030101010101" pitchFamily="2" charset="-122"/>
              </a:rPr>
              <a:t>The aim of this project is to design and develop a web-based smart store management system application. With the help of this application, it helps retail store managers to improve management efficiency and performance.</a:t>
            </a:r>
            <a:endParaRPr lang="zh-CN" altLang="zh-CN" sz="2200">
              <a:effectLst/>
              <a:latin typeface="Times New Roman" panose="02020603050405020304" pitchFamily="18" charset="0"/>
              <a:ea typeface="等线" panose="02010600030101010101" pitchFamily="2" charset="-122"/>
            </a:endParaRPr>
          </a:p>
        </p:txBody>
      </p:sp>
      <p:pic>
        <p:nvPicPr>
          <p:cNvPr id="5" name="Picture 4" descr="Light bulb on yellow background with sketched light beams and cord">
            <a:extLst>
              <a:ext uri="{FF2B5EF4-FFF2-40B4-BE49-F238E27FC236}">
                <a16:creationId xmlns:a16="http://schemas.microsoft.com/office/drawing/2014/main" id="{9AD52190-0312-4175-95BE-C70204A81E6F}"/>
              </a:ext>
            </a:extLst>
          </p:cNvPr>
          <p:cNvPicPr>
            <a:picLocks noChangeAspect="1"/>
          </p:cNvPicPr>
          <p:nvPr/>
        </p:nvPicPr>
        <p:blipFill rotWithShape="1">
          <a:blip r:embed="rId2"/>
          <a:srcRect l="38314"/>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5502956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标题 1">
            <a:extLst>
              <a:ext uri="{FF2B5EF4-FFF2-40B4-BE49-F238E27FC236}">
                <a16:creationId xmlns:a16="http://schemas.microsoft.com/office/drawing/2014/main" id="{5C5C5196-DEBA-441A-9F3F-B3DFBF1DB1F2}"/>
              </a:ext>
            </a:extLst>
          </p:cNvPr>
          <p:cNvSpPr>
            <a:spLocks noGrp="1"/>
          </p:cNvSpPr>
          <p:nvPr>
            <p:ph type="title"/>
          </p:nvPr>
        </p:nvSpPr>
        <p:spPr>
          <a:xfrm>
            <a:off x="838200" y="365125"/>
            <a:ext cx="10515600" cy="1325563"/>
          </a:xfrm>
        </p:spPr>
        <p:txBody>
          <a:bodyPr>
            <a:normAutofit/>
          </a:bodyPr>
          <a:lstStyle/>
          <a:p>
            <a:r>
              <a:rPr lang="en-US" altLang="zh-CN" dirty="0"/>
              <a:t>Objectives</a:t>
            </a:r>
            <a:endParaRPr lang="zh-CN" altLang="en-US" dirty="0"/>
          </a:p>
        </p:txBody>
      </p:sp>
      <p:sp>
        <p:nvSpPr>
          <p:cNvPr id="68"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9" name="内容占位符 2">
            <a:extLst>
              <a:ext uri="{FF2B5EF4-FFF2-40B4-BE49-F238E27FC236}">
                <a16:creationId xmlns:a16="http://schemas.microsoft.com/office/drawing/2014/main" id="{3F15423E-CD5E-4AE4-B3EA-B6CCF573EB95}"/>
              </a:ext>
            </a:extLst>
          </p:cNvPr>
          <p:cNvSpPr>
            <a:spLocks noGrp="1"/>
          </p:cNvSpPr>
          <p:nvPr>
            <p:ph idx="1"/>
          </p:nvPr>
        </p:nvSpPr>
        <p:spPr>
          <a:xfrm>
            <a:off x="838200" y="1825625"/>
            <a:ext cx="10515600" cy="4351338"/>
          </a:xfrm>
        </p:spPr>
        <p:txBody>
          <a:bodyPr>
            <a:normAutofit/>
          </a:bodyPr>
          <a:lstStyle/>
          <a:p>
            <a:pPr marL="0" indent="0" algn="just">
              <a:buNone/>
            </a:pPr>
            <a:r>
              <a:rPr lang="en-US" altLang="zh-CN" sz="1800" dirty="0"/>
              <a:t>1. To study the current existing store management system and determine the strengths and weaknesses of the current system.</a:t>
            </a:r>
          </a:p>
          <a:p>
            <a:pPr marL="0" indent="0" algn="just">
              <a:buNone/>
            </a:pPr>
            <a:r>
              <a:rPr lang="en-US" altLang="zh-CN" sz="1800" dirty="0"/>
              <a:t>2. To develop a web-based smart store management system application:</a:t>
            </a:r>
          </a:p>
          <a:p>
            <a:pPr marL="0" indent="0" algn="just">
              <a:buNone/>
            </a:pPr>
            <a:r>
              <a:rPr lang="en-US" altLang="zh-CN" sz="1800" dirty="0"/>
              <a:t>  a)  To design a store management system that combines online and offline to solve the high operating cost of retail stores.</a:t>
            </a:r>
          </a:p>
          <a:p>
            <a:pPr marL="0" indent="0" algn="just">
              <a:buNone/>
            </a:pPr>
            <a:r>
              <a:rPr lang="en-US" altLang="zh-CN" sz="1800" dirty="0"/>
              <a:t>  b)  To develop store distribution, express distribution, and other functions for retail stores to solve the limited number of customers in offline retail stores.</a:t>
            </a:r>
          </a:p>
          <a:p>
            <a:pPr marL="0" indent="0" algn="just">
              <a:buNone/>
            </a:pPr>
            <a:r>
              <a:rPr lang="en-US" altLang="zh-CN" sz="1800" dirty="0"/>
              <a:t>  c)  To develop the function of online real-time entry and update of inventory information for the system to solve the statistical problem of commodity information in traditional retail stores.</a:t>
            </a:r>
          </a:p>
          <a:p>
            <a:pPr marL="0" indent="0" algn="just">
              <a:buNone/>
            </a:pPr>
            <a:r>
              <a:rPr lang="en-US" altLang="zh-CN" sz="1800" dirty="0"/>
              <a:t>  d)  To develop functions for the system to purchase, return and exchange goods from suppliers, solving the procurement management problems of traditional retail stores.</a:t>
            </a:r>
          </a:p>
          <a:p>
            <a:pPr marL="0" indent="0" algn="just">
              <a:buNone/>
            </a:pPr>
            <a:r>
              <a:rPr lang="en-US" altLang="zh-CN" sz="1800" dirty="0"/>
              <a:t>3. To evaluate the performance of the developed web-based smart store management system.</a:t>
            </a:r>
          </a:p>
        </p:txBody>
      </p:sp>
    </p:spTree>
    <p:extLst>
      <p:ext uri="{BB962C8B-B14F-4D97-AF65-F5344CB8AC3E}">
        <p14:creationId xmlns:p14="http://schemas.microsoft.com/office/powerpoint/2010/main" val="36571448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CE0E1D-94B4-5008-4D5A-97DF2D9274B5}"/>
              </a:ext>
            </a:extLst>
          </p:cNvPr>
          <p:cNvSpPr>
            <a:spLocks noGrp="1"/>
          </p:cNvSpPr>
          <p:nvPr>
            <p:ph type="title"/>
          </p:nvPr>
        </p:nvSpPr>
        <p:spPr/>
        <p:txBody>
          <a:bodyPr/>
          <a:lstStyle/>
          <a:p>
            <a:r>
              <a:rPr lang="en-US" altLang="zh-CN"/>
              <a:t>Method</a:t>
            </a:r>
            <a:endParaRPr lang="zh-CN" altLang="en-US" dirty="0"/>
          </a:p>
        </p:txBody>
      </p:sp>
      <p:graphicFrame>
        <p:nvGraphicFramePr>
          <p:cNvPr id="42" name="内容占位符 2">
            <a:extLst>
              <a:ext uri="{FF2B5EF4-FFF2-40B4-BE49-F238E27FC236}">
                <a16:creationId xmlns:a16="http://schemas.microsoft.com/office/drawing/2014/main" id="{A2D01A3C-5133-7D05-C380-01F3B285E937}"/>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873415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5439</TotalTime>
  <Words>1786</Words>
  <Application>Microsoft Office PowerPoint</Application>
  <PresentationFormat>宽屏</PresentationFormat>
  <Paragraphs>185</Paragraphs>
  <Slides>27</Slides>
  <Notes>0</Notes>
  <HiddenSlides>5</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27</vt:i4>
      </vt:variant>
    </vt:vector>
  </HeadingPairs>
  <TitlesOfParts>
    <vt:vector size="34" baseType="lpstr">
      <vt:lpstr>等线</vt:lpstr>
      <vt:lpstr>等线 Light</vt:lpstr>
      <vt:lpstr>Arial</vt:lpstr>
      <vt:lpstr>Calibri</vt:lpstr>
      <vt:lpstr>Times New Roman</vt:lpstr>
      <vt:lpstr>Wingdings</vt:lpstr>
      <vt:lpstr>Office 主题​​</vt:lpstr>
      <vt:lpstr>Development of a Web-Based Smart Store Management System for Retail Store</vt:lpstr>
      <vt:lpstr>Table of Content</vt:lpstr>
      <vt:lpstr>Introduction</vt:lpstr>
      <vt:lpstr>Background</vt:lpstr>
      <vt:lpstr>Observations &amp; Comparisons of existing Systems</vt:lpstr>
      <vt:lpstr>Problem Statement</vt:lpstr>
      <vt:lpstr>Aim</vt:lpstr>
      <vt:lpstr>Objectives</vt:lpstr>
      <vt:lpstr>Method</vt:lpstr>
      <vt:lpstr>User Requirement Gathering</vt:lpstr>
      <vt:lpstr>System Development Life Cycle</vt:lpstr>
      <vt:lpstr>Results and Findings</vt:lpstr>
      <vt:lpstr>System Demonstration</vt:lpstr>
      <vt:lpstr>Feature Code</vt:lpstr>
      <vt:lpstr>Store Analysis and Diagnosis</vt:lpstr>
      <vt:lpstr>Store Sales Statistics</vt:lpstr>
      <vt:lpstr>Statistics of Better Selling Items</vt:lpstr>
      <vt:lpstr>Counting the Number of Items Sold</vt:lpstr>
      <vt:lpstr>Statistics for items with 0 sales</vt:lpstr>
      <vt:lpstr>Query Item Information</vt:lpstr>
      <vt:lpstr>Delete Item Information</vt:lpstr>
      <vt:lpstr>Return of Items</vt:lpstr>
      <vt:lpstr>Conclusion</vt:lpstr>
      <vt:lpstr>Future Works</vt:lpstr>
      <vt:lpstr>References</vt:lpstr>
      <vt:lpstr>References (con’t)</vt:lpstr>
      <vt:lpstr>Thank you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of a Web-Based Smart Store Management System for Retail Store</dc:title>
  <dc:creator>Yu Yue</dc:creator>
  <cp:lastModifiedBy>Yu Yue</cp:lastModifiedBy>
  <cp:revision>20</cp:revision>
  <dcterms:created xsi:type="dcterms:W3CDTF">2022-02-21T15:14:31Z</dcterms:created>
  <dcterms:modified xsi:type="dcterms:W3CDTF">2022-08-03T04:45:43Z</dcterms:modified>
</cp:coreProperties>
</file>

<file path=docProps/thumbnail.jpeg>
</file>